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4"/>
    <p:sldMasterId id="2147483683" r:id="rId5"/>
    <p:sldMasterId id="2147483695" r:id="rId6"/>
  </p:sldMasterIdLst>
  <p:notesMasterIdLst>
    <p:notesMasterId r:id="rId46"/>
  </p:notesMasterIdLst>
  <p:handoutMasterIdLst>
    <p:handoutMasterId r:id="rId47"/>
  </p:handoutMasterIdLst>
  <p:sldIdLst>
    <p:sldId id="260" r:id="rId7"/>
    <p:sldId id="2289" r:id="rId8"/>
    <p:sldId id="2283" r:id="rId9"/>
    <p:sldId id="2296" r:id="rId10"/>
    <p:sldId id="2298" r:id="rId11"/>
    <p:sldId id="2290" r:id="rId12"/>
    <p:sldId id="2295" r:id="rId13"/>
    <p:sldId id="2292" r:id="rId14"/>
    <p:sldId id="2294" r:id="rId15"/>
    <p:sldId id="2291" r:id="rId16"/>
    <p:sldId id="2299" r:id="rId17"/>
    <p:sldId id="2313" r:id="rId18"/>
    <p:sldId id="2297" r:id="rId19"/>
    <p:sldId id="2314" r:id="rId20"/>
    <p:sldId id="2307" r:id="rId21"/>
    <p:sldId id="2308" r:id="rId22"/>
    <p:sldId id="2310" r:id="rId23"/>
    <p:sldId id="2309" r:id="rId24"/>
    <p:sldId id="2315" r:id="rId25"/>
    <p:sldId id="2317" r:id="rId26"/>
    <p:sldId id="2322" r:id="rId27"/>
    <p:sldId id="2327" r:id="rId28"/>
    <p:sldId id="2351" r:id="rId29"/>
    <p:sldId id="2330" r:id="rId30"/>
    <p:sldId id="2332" r:id="rId31"/>
    <p:sldId id="2333" r:id="rId32"/>
    <p:sldId id="2334" r:id="rId33"/>
    <p:sldId id="2352" r:id="rId34"/>
    <p:sldId id="2335" r:id="rId35"/>
    <p:sldId id="2342" r:id="rId36"/>
    <p:sldId id="2343" r:id="rId37"/>
    <p:sldId id="2354" r:id="rId38"/>
    <p:sldId id="2353" r:id="rId39"/>
    <p:sldId id="2344" r:id="rId40"/>
    <p:sldId id="2345" r:id="rId41"/>
    <p:sldId id="2355" r:id="rId42"/>
    <p:sldId id="2346" r:id="rId43"/>
    <p:sldId id="2347" r:id="rId44"/>
    <p:sldId id="234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057"/>
    <a:srgbClr val="A7934B"/>
    <a:srgbClr val="857437"/>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5407BE-63E8-3F40-8E3A-7A88D15D197C}" v="115" dt="2024-08-30T16:18:40.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33"/>
  </p:normalViewPr>
  <p:slideViewPr>
    <p:cSldViewPr snapToGrid="0">
      <p:cViewPr varScale="1">
        <p:scale>
          <a:sx n="49" d="100"/>
          <a:sy n="49" d="100"/>
        </p:scale>
        <p:origin x="176" y="1432"/>
      </p:cViewPr>
      <p:guideLst>
        <p:guide orient="horz" pos="773"/>
        <p:guide pos="244"/>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9/17/24</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F29488-C4C6-4075-ABF8-7886BD426EDC}" type="datetimeFigureOut">
              <a:t>17/09/2024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BC785F-4541-408A-964C-1CCAA9038A2A}" type="slidenum">
              <a:t>‹#›</a:t>
            </a:fld>
            <a:endParaRPr lang="ko-KR" altLang="en-US"/>
          </a:p>
        </p:txBody>
      </p:sp>
    </p:spTree>
    <p:extLst>
      <p:ext uri="{BB962C8B-B14F-4D97-AF65-F5344CB8AC3E}">
        <p14:creationId xmlns:p14="http://schemas.microsoft.com/office/powerpoint/2010/main" val="365917010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2</a:t>
            </a:fld>
            <a:endParaRPr lang="en-US"/>
          </a:p>
        </p:txBody>
      </p:sp>
    </p:spTree>
    <p:extLst>
      <p:ext uri="{BB962C8B-B14F-4D97-AF65-F5344CB8AC3E}">
        <p14:creationId xmlns:p14="http://schemas.microsoft.com/office/powerpoint/2010/main" val="4094440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11</a:t>
            </a:fld>
            <a:endParaRPr lang="en-US"/>
          </a:p>
        </p:txBody>
      </p:sp>
    </p:spTree>
    <p:extLst>
      <p:ext uri="{BB962C8B-B14F-4D97-AF65-F5344CB8AC3E}">
        <p14:creationId xmlns:p14="http://schemas.microsoft.com/office/powerpoint/2010/main" val="736686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12</a:t>
            </a:fld>
            <a:endParaRPr lang="en-US"/>
          </a:p>
        </p:txBody>
      </p:sp>
    </p:spTree>
    <p:extLst>
      <p:ext uri="{BB962C8B-B14F-4D97-AF65-F5344CB8AC3E}">
        <p14:creationId xmlns:p14="http://schemas.microsoft.com/office/powerpoint/2010/main" val="1843570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13</a:t>
            </a:fld>
            <a:endParaRPr lang="en-US"/>
          </a:p>
        </p:txBody>
      </p:sp>
    </p:spTree>
    <p:extLst>
      <p:ext uri="{BB962C8B-B14F-4D97-AF65-F5344CB8AC3E}">
        <p14:creationId xmlns:p14="http://schemas.microsoft.com/office/powerpoint/2010/main" val="2297766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14</a:t>
            </a:fld>
            <a:endParaRPr lang="en-US"/>
          </a:p>
        </p:txBody>
      </p:sp>
    </p:spTree>
    <p:extLst>
      <p:ext uri="{BB962C8B-B14F-4D97-AF65-F5344CB8AC3E}">
        <p14:creationId xmlns:p14="http://schemas.microsoft.com/office/powerpoint/2010/main" val="2504107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15</a:t>
            </a:fld>
            <a:endParaRPr lang="en-US"/>
          </a:p>
        </p:txBody>
      </p:sp>
    </p:spTree>
    <p:extLst>
      <p:ext uri="{BB962C8B-B14F-4D97-AF65-F5344CB8AC3E}">
        <p14:creationId xmlns:p14="http://schemas.microsoft.com/office/powerpoint/2010/main" val="3527444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16</a:t>
            </a:fld>
            <a:endParaRPr lang="en-US"/>
          </a:p>
        </p:txBody>
      </p:sp>
    </p:spTree>
    <p:extLst>
      <p:ext uri="{BB962C8B-B14F-4D97-AF65-F5344CB8AC3E}">
        <p14:creationId xmlns:p14="http://schemas.microsoft.com/office/powerpoint/2010/main" val="3867948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17</a:t>
            </a:fld>
            <a:endParaRPr lang="en-US"/>
          </a:p>
        </p:txBody>
      </p:sp>
    </p:spTree>
    <p:extLst>
      <p:ext uri="{BB962C8B-B14F-4D97-AF65-F5344CB8AC3E}">
        <p14:creationId xmlns:p14="http://schemas.microsoft.com/office/powerpoint/2010/main" val="132778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18</a:t>
            </a:fld>
            <a:endParaRPr lang="en-US"/>
          </a:p>
        </p:txBody>
      </p:sp>
    </p:spTree>
    <p:extLst>
      <p:ext uri="{BB962C8B-B14F-4D97-AF65-F5344CB8AC3E}">
        <p14:creationId xmlns:p14="http://schemas.microsoft.com/office/powerpoint/2010/main" val="1151333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19</a:t>
            </a:fld>
            <a:endParaRPr lang="en-US"/>
          </a:p>
        </p:txBody>
      </p:sp>
    </p:spTree>
    <p:extLst>
      <p:ext uri="{BB962C8B-B14F-4D97-AF65-F5344CB8AC3E}">
        <p14:creationId xmlns:p14="http://schemas.microsoft.com/office/powerpoint/2010/main" val="1803492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dirty="0"/>
          </a:p>
        </p:txBody>
      </p:sp>
      <p:sp>
        <p:nvSpPr>
          <p:cNvPr id="4" name="슬라이드 번호 개체 틀 3"/>
          <p:cNvSpPr>
            <a:spLocks noGrp="1"/>
          </p:cNvSpPr>
          <p:nvPr>
            <p:ph type="sldNum" sz="quarter" idx="5"/>
          </p:nvPr>
        </p:nvSpPr>
        <p:spPr/>
        <p:txBody>
          <a:bodyPr/>
          <a:lstStyle/>
          <a:p>
            <a:fld id="{5C8650E3-B728-4C30-89D4-824B449CC6E1}" type="slidenum">
              <a:rPr lang="en-US" smtClean="0"/>
              <a:t>20</a:t>
            </a:fld>
            <a:endParaRPr lang="en-US"/>
          </a:p>
        </p:txBody>
      </p:sp>
    </p:spTree>
    <p:extLst>
      <p:ext uri="{BB962C8B-B14F-4D97-AF65-F5344CB8AC3E}">
        <p14:creationId xmlns:p14="http://schemas.microsoft.com/office/powerpoint/2010/main" val="1302214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3</a:t>
            </a:fld>
            <a:endParaRPr lang="en-US"/>
          </a:p>
        </p:txBody>
      </p:sp>
    </p:spTree>
    <p:extLst>
      <p:ext uri="{BB962C8B-B14F-4D97-AF65-F5344CB8AC3E}">
        <p14:creationId xmlns:p14="http://schemas.microsoft.com/office/powerpoint/2010/main" val="1050315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21</a:t>
            </a:fld>
            <a:endParaRPr lang="en-US"/>
          </a:p>
        </p:txBody>
      </p:sp>
    </p:spTree>
    <p:extLst>
      <p:ext uri="{BB962C8B-B14F-4D97-AF65-F5344CB8AC3E}">
        <p14:creationId xmlns:p14="http://schemas.microsoft.com/office/powerpoint/2010/main" val="2383495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dirty="0"/>
          </a:p>
        </p:txBody>
      </p:sp>
      <p:sp>
        <p:nvSpPr>
          <p:cNvPr id="4" name="슬라이드 번호 개체 틀 3"/>
          <p:cNvSpPr>
            <a:spLocks noGrp="1"/>
          </p:cNvSpPr>
          <p:nvPr>
            <p:ph type="sldNum" sz="quarter" idx="5"/>
          </p:nvPr>
        </p:nvSpPr>
        <p:spPr/>
        <p:txBody>
          <a:bodyPr/>
          <a:lstStyle/>
          <a:p>
            <a:fld id="{5C8650E3-B728-4C30-89D4-824B449CC6E1}" type="slidenum">
              <a:rPr lang="en-US" smtClean="0"/>
              <a:t>22</a:t>
            </a:fld>
            <a:endParaRPr lang="en-US"/>
          </a:p>
        </p:txBody>
      </p:sp>
    </p:spTree>
    <p:extLst>
      <p:ext uri="{BB962C8B-B14F-4D97-AF65-F5344CB8AC3E}">
        <p14:creationId xmlns:p14="http://schemas.microsoft.com/office/powerpoint/2010/main" val="3790660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dirty="0"/>
          </a:p>
        </p:txBody>
      </p:sp>
      <p:sp>
        <p:nvSpPr>
          <p:cNvPr id="4" name="슬라이드 번호 개체 틀 3"/>
          <p:cNvSpPr>
            <a:spLocks noGrp="1"/>
          </p:cNvSpPr>
          <p:nvPr>
            <p:ph type="sldNum" sz="quarter" idx="5"/>
          </p:nvPr>
        </p:nvSpPr>
        <p:spPr/>
        <p:txBody>
          <a:bodyPr/>
          <a:lstStyle/>
          <a:p>
            <a:fld id="{5C8650E3-B728-4C30-89D4-824B449CC6E1}" type="slidenum">
              <a:rPr lang="en-US" smtClean="0"/>
              <a:t>23</a:t>
            </a:fld>
            <a:endParaRPr lang="en-US"/>
          </a:p>
        </p:txBody>
      </p:sp>
    </p:spTree>
    <p:extLst>
      <p:ext uri="{BB962C8B-B14F-4D97-AF65-F5344CB8AC3E}">
        <p14:creationId xmlns:p14="http://schemas.microsoft.com/office/powerpoint/2010/main" val="4017858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24</a:t>
            </a:fld>
            <a:endParaRPr lang="en-US"/>
          </a:p>
        </p:txBody>
      </p:sp>
    </p:spTree>
    <p:extLst>
      <p:ext uri="{BB962C8B-B14F-4D97-AF65-F5344CB8AC3E}">
        <p14:creationId xmlns:p14="http://schemas.microsoft.com/office/powerpoint/2010/main" val="141457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25</a:t>
            </a:fld>
            <a:endParaRPr lang="en-US"/>
          </a:p>
        </p:txBody>
      </p:sp>
    </p:spTree>
    <p:extLst>
      <p:ext uri="{BB962C8B-B14F-4D97-AF65-F5344CB8AC3E}">
        <p14:creationId xmlns:p14="http://schemas.microsoft.com/office/powerpoint/2010/main" val="1928758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26</a:t>
            </a:fld>
            <a:endParaRPr lang="en-US"/>
          </a:p>
        </p:txBody>
      </p:sp>
    </p:spTree>
    <p:extLst>
      <p:ext uri="{BB962C8B-B14F-4D97-AF65-F5344CB8AC3E}">
        <p14:creationId xmlns:p14="http://schemas.microsoft.com/office/powerpoint/2010/main" val="4225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27</a:t>
            </a:fld>
            <a:endParaRPr lang="en-US"/>
          </a:p>
        </p:txBody>
      </p:sp>
    </p:spTree>
    <p:extLst>
      <p:ext uri="{BB962C8B-B14F-4D97-AF65-F5344CB8AC3E}">
        <p14:creationId xmlns:p14="http://schemas.microsoft.com/office/powerpoint/2010/main" val="2528183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28</a:t>
            </a:fld>
            <a:endParaRPr lang="en-US"/>
          </a:p>
        </p:txBody>
      </p:sp>
    </p:spTree>
    <p:extLst>
      <p:ext uri="{BB962C8B-B14F-4D97-AF65-F5344CB8AC3E}">
        <p14:creationId xmlns:p14="http://schemas.microsoft.com/office/powerpoint/2010/main" val="352993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29</a:t>
            </a:fld>
            <a:endParaRPr lang="en-US"/>
          </a:p>
        </p:txBody>
      </p:sp>
    </p:spTree>
    <p:extLst>
      <p:ext uri="{BB962C8B-B14F-4D97-AF65-F5344CB8AC3E}">
        <p14:creationId xmlns:p14="http://schemas.microsoft.com/office/powerpoint/2010/main" val="4071106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30</a:t>
            </a:fld>
            <a:endParaRPr lang="en-US"/>
          </a:p>
        </p:txBody>
      </p:sp>
    </p:spTree>
    <p:extLst>
      <p:ext uri="{BB962C8B-B14F-4D97-AF65-F5344CB8AC3E}">
        <p14:creationId xmlns:p14="http://schemas.microsoft.com/office/powerpoint/2010/main" val="1718109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4</a:t>
            </a:fld>
            <a:endParaRPr lang="en-US"/>
          </a:p>
        </p:txBody>
      </p:sp>
    </p:spTree>
    <p:extLst>
      <p:ext uri="{BB962C8B-B14F-4D97-AF65-F5344CB8AC3E}">
        <p14:creationId xmlns:p14="http://schemas.microsoft.com/office/powerpoint/2010/main" val="18631591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31</a:t>
            </a:fld>
            <a:endParaRPr lang="en-US"/>
          </a:p>
        </p:txBody>
      </p:sp>
    </p:spTree>
    <p:extLst>
      <p:ext uri="{BB962C8B-B14F-4D97-AF65-F5344CB8AC3E}">
        <p14:creationId xmlns:p14="http://schemas.microsoft.com/office/powerpoint/2010/main" val="1858973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32</a:t>
            </a:fld>
            <a:endParaRPr lang="en-US"/>
          </a:p>
        </p:txBody>
      </p:sp>
    </p:spTree>
    <p:extLst>
      <p:ext uri="{BB962C8B-B14F-4D97-AF65-F5344CB8AC3E}">
        <p14:creationId xmlns:p14="http://schemas.microsoft.com/office/powerpoint/2010/main" val="2472367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33</a:t>
            </a:fld>
            <a:endParaRPr lang="en-US"/>
          </a:p>
        </p:txBody>
      </p:sp>
    </p:spTree>
    <p:extLst>
      <p:ext uri="{BB962C8B-B14F-4D97-AF65-F5344CB8AC3E}">
        <p14:creationId xmlns:p14="http://schemas.microsoft.com/office/powerpoint/2010/main" val="33940038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34</a:t>
            </a:fld>
            <a:endParaRPr lang="en-US"/>
          </a:p>
        </p:txBody>
      </p:sp>
    </p:spTree>
    <p:extLst>
      <p:ext uri="{BB962C8B-B14F-4D97-AF65-F5344CB8AC3E}">
        <p14:creationId xmlns:p14="http://schemas.microsoft.com/office/powerpoint/2010/main" val="576671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35</a:t>
            </a:fld>
            <a:endParaRPr lang="en-US"/>
          </a:p>
        </p:txBody>
      </p:sp>
    </p:spTree>
    <p:extLst>
      <p:ext uri="{BB962C8B-B14F-4D97-AF65-F5344CB8AC3E}">
        <p14:creationId xmlns:p14="http://schemas.microsoft.com/office/powerpoint/2010/main" val="3283601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36</a:t>
            </a:fld>
            <a:endParaRPr lang="en-US"/>
          </a:p>
        </p:txBody>
      </p:sp>
    </p:spTree>
    <p:extLst>
      <p:ext uri="{BB962C8B-B14F-4D97-AF65-F5344CB8AC3E}">
        <p14:creationId xmlns:p14="http://schemas.microsoft.com/office/powerpoint/2010/main" val="1202875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37</a:t>
            </a:fld>
            <a:endParaRPr lang="en-US"/>
          </a:p>
        </p:txBody>
      </p:sp>
    </p:spTree>
    <p:extLst>
      <p:ext uri="{BB962C8B-B14F-4D97-AF65-F5344CB8AC3E}">
        <p14:creationId xmlns:p14="http://schemas.microsoft.com/office/powerpoint/2010/main" val="1781621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38</a:t>
            </a:fld>
            <a:endParaRPr lang="en-US"/>
          </a:p>
        </p:txBody>
      </p:sp>
    </p:spTree>
    <p:extLst>
      <p:ext uri="{BB962C8B-B14F-4D97-AF65-F5344CB8AC3E}">
        <p14:creationId xmlns:p14="http://schemas.microsoft.com/office/powerpoint/2010/main" val="11911397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39</a:t>
            </a:fld>
            <a:endParaRPr lang="en-US"/>
          </a:p>
        </p:txBody>
      </p:sp>
    </p:spTree>
    <p:extLst>
      <p:ext uri="{BB962C8B-B14F-4D97-AF65-F5344CB8AC3E}">
        <p14:creationId xmlns:p14="http://schemas.microsoft.com/office/powerpoint/2010/main" val="149770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5</a:t>
            </a:fld>
            <a:endParaRPr lang="en-US"/>
          </a:p>
        </p:txBody>
      </p:sp>
    </p:spTree>
    <p:extLst>
      <p:ext uri="{BB962C8B-B14F-4D97-AF65-F5344CB8AC3E}">
        <p14:creationId xmlns:p14="http://schemas.microsoft.com/office/powerpoint/2010/main" val="2220996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6</a:t>
            </a:fld>
            <a:endParaRPr lang="en-US"/>
          </a:p>
        </p:txBody>
      </p:sp>
    </p:spTree>
    <p:extLst>
      <p:ext uri="{BB962C8B-B14F-4D97-AF65-F5344CB8AC3E}">
        <p14:creationId xmlns:p14="http://schemas.microsoft.com/office/powerpoint/2010/main" val="936250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7</a:t>
            </a:fld>
            <a:endParaRPr lang="en-US"/>
          </a:p>
        </p:txBody>
      </p:sp>
    </p:spTree>
    <p:extLst>
      <p:ext uri="{BB962C8B-B14F-4D97-AF65-F5344CB8AC3E}">
        <p14:creationId xmlns:p14="http://schemas.microsoft.com/office/powerpoint/2010/main" val="1154144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8</a:t>
            </a:fld>
            <a:endParaRPr lang="en-US"/>
          </a:p>
        </p:txBody>
      </p:sp>
    </p:spTree>
    <p:extLst>
      <p:ext uri="{BB962C8B-B14F-4D97-AF65-F5344CB8AC3E}">
        <p14:creationId xmlns:p14="http://schemas.microsoft.com/office/powerpoint/2010/main" val="348086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9</a:t>
            </a:fld>
            <a:endParaRPr lang="en-US"/>
          </a:p>
        </p:txBody>
      </p:sp>
    </p:spTree>
    <p:extLst>
      <p:ext uri="{BB962C8B-B14F-4D97-AF65-F5344CB8AC3E}">
        <p14:creationId xmlns:p14="http://schemas.microsoft.com/office/powerpoint/2010/main" val="256736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10</a:t>
            </a:fld>
            <a:endParaRPr lang="en-US"/>
          </a:p>
        </p:txBody>
      </p:sp>
    </p:spTree>
    <p:extLst>
      <p:ext uri="{BB962C8B-B14F-4D97-AF65-F5344CB8AC3E}">
        <p14:creationId xmlns:p14="http://schemas.microsoft.com/office/powerpoint/2010/main" val="1802093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2955684" y="1149178"/>
            <a:ext cx="6795912" cy="2643890"/>
          </a:xfrm>
          <a:prstGeom prst="rect">
            <a:avLst/>
          </a:prstGeom>
        </p:spPr>
        <p:txBody>
          <a:bodyPr anchor="b" anchorCtr="0">
            <a:normAutofit/>
          </a:bodyPr>
          <a:lstStyle>
            <a:lvl1pPr algn="l">
              <a:lnSpc>
                <a:spcPts val="4800"/>
              </a:lnSpc>
              <a:defRPr sz="4200" b="1" i="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2955682" y="3793068"/>
            <a:ext cx="6795913" cy="1684868"/>
          </a:xfrm>
          <a:prstGeom prst="rect">
            <a:avLst/>
          </a:prstGeom>
        </p:spPr>
        <p:txBody>
          <a:bodyPr>
            <a:noAutofit/>
          </a:bodyPr>
          <a:lstStyle>
            <a:lvl1pPr marL="0" indent="0" algn="l">
              <a:lnSpc>
                <a:spcPts val="3600"/>
              </a:lnSpc>
              <a:buNone/>
              <a:defRPr sz="1800" b="0" cap="none" spc="0" baseline="0">
                <a:solidFill>
                  <a:srgbClr val="857437"/>
                </a:solidFill>
                <a:latin typeface="Roboto" panose="02000000000000000000" pitchFamily="2" charset="0"/>
                <a:ea typeface="Roboto" panose="02000000000000000000" pitchFamily="2" charset="0"/>
                <a:cs typeface="Roboto" panose="02000000000000000000"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9/17/24</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9/17/24</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9/17/24</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9/17/24</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9/17/24</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9/17/24</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9/17/24</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9/17/24</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9/17/24</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9/17/24</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9/17/24</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5850234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9/17/24</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9/17/24</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9/17/24</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100330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9/17/24</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9/17/24</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9/17/24</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9/17/24</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9/17/24</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9/17/24</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image" Target="../media/image2.png"/><Relationship Id="rId5" Type="http://schemas.openxmlformats.org/officeDocument/2006/relationships/slideLayout" Target="../slideLayouts/slideLayout8.xml"/><Relationship Id="rId10"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3.jpeg"/><Relationship Id="rId5" Type="http://schemas.openxmlformats.org/officeDocument/2006/relationships/slideLayout" Target="../slideLayouts/slideLayout17.xml"/><Relationship Id="rId10" Type="http://schemas.openxmlformats.org/officeDocument/2006/relationships/theme" Target="../theme/theme3.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705" r:id="rId3"/>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30000" cy="42256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44113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9/17/24</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441135"/>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44113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9/17/24</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sv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0.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2B6E5-D908-D34A-9117-EC26E388F24D}"/>
              </a:ext>
            </a:extLst>
          </p:cNvPr>
          <p:cNvSpPr>
            <a:spLocks noGrp="1"/>
          </p:cNvSpPr>
          <p:nvPr>
            <p:ph type="ctrTitle"/>
          </p:nvPr>
        </p:nvSpPr>
        <p:spPr>
          <a:xfrm>
            <a:off x="1888476" y="1258780"/>
            <a:ext cx="7916882" cy="2643890"/>
          </a:xfrm>
        </p:spPr>
        <p:txBody>
          <a:bodyPr>
            <a:normAutofit/>
          </a:bodyPr>
          <a:lstStyle/>
          <a:p>
            <a:r>
              <a:rPr lang="en-US" sz="3200"/>
              <a:t>Advanced Detection of Voltage Control Modes in Power Systems</a:t>
            </a:r>
            <a:endParaRPr lang="en-US" sz="3200" i="1"/>
          </a:p>
        </p:txBody>
      </p:sp>
      <p:sp>
        <p:nvSpPr>
          <p:cNvPr id="3" name="Subtitle 2">
            <a:extLst>
              <a:ext uri="{FF2B5EF4-FFF2-40B4-BE49-F238E27FC236}">
                <a16:creationId xmlns:a16="http://schemas.microsoft.com/office/drawing/2014/main" id="{02CDB75C-DDC1-7148-9AF2-A603BECC8D1F}"/>
              </a:ext>
            </a:extLst>
          </p:cNvPr>
          <p:cNvSpPr>
            <a:spLocks noGrp="1"/>
          </p:cNvSpPr>
          <p:nvPr>
            <p:ph type="subTitle" idx="1"/>
          </p:nvPr>
        </p:nvSpPr>
        <p:spPr>
          <a:xfrm>
            <a:off x="1888476" y="4277275"/>
            <a:ext cx="9602157" cy="1684868"/>
          </a:xfrm>
        </p:spPr>
        <p:txBody>
          <a:bodyPr/>
          <a:lstStyle/>
          <a:p>
            <a:pPr>
              <a:lnSpc>
                <a:spcPct val="150000"/>
              </a:lnSpc>
            </a:pPr>
            <a:r>
              <a:rPr lang="en-US" dirty="0"/>
              <a:t>Project Collaboration: Sam, Richard, &amp; Michael</a:t>
            </a:r>
          </a:p>
          <a:p>
            <a:pPr>
              <a:lnSpc>
                <a:spcPct val="150000"/>
              </a:lnSpc>
            </a:pPr>
            <a:endParaRPr lang="en-US" sz="500" dirty="0"/>
          </a:p>
          <a:p>
            <a:pPr>
              <a:lnSpc>
                <a:spcPct val="150000"/>
              </a:lnSpc>
            </a:pPr>
            <a:r>
              <a:rPr lang="en-US" dirty="0"/>
              <a:t>July/10/24</a:t>
            </a:r>
          </a:p>
          <a:p>
            <a:endParaRPr lang="en-US" dirty="0"/>
          </a:p>
        </p:txBody>
      </p:sp>
    </p:spTree>
    <p:extLst>
      <p:ext uri="{BB962C8B-B14F-4D97-AF65-F5344CB8AC3E}">
        <p14:creationId xmlns:p14="http://schemas.microsoft.com/office/powerpoint/2010/main" val="2545989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AACBA-6BAB-25B3-6991-B98ED5F9B82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641293"/>
            <a:ext cx="12112842" cy="6030109"/>
          </a:xfrm>
          <a:prstGeom prst="rect">
            <a:avLst/>
          </a:prstGeom>
        </p:spPr>
      </p:pic>
      <p:sp>
        <p:nvSpPr>
          <p:cNvPr id="5" name="TextBox 4">
            <a:extLst>
              <a:ext uri="{FF2B5EF4-FFF2-40B4-BE49-F238E27FC236}">
                <a16:creationId xmlns:a16="http://schemas.microsoft.com/office/drawing/2014/main" id="{83E4F93F-C6F2-D885-1EE1-5E56AA20AB71}"/>
              </a:ext>
            </a:extLst>
          </p:cNvPr>
          <p:cNvSpPr txBox="1"/>
          <p:nvPr/>
        </p:nvSpPr>
        <p:spPr>
          <a:xfrm>
            <a:off x="458246" y="-346294"/>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Random Forest (Code + Graph) </a:t>
            </a:r>
          </a:p>
        </p:txBody>
      </p:sp>
    </p:spTree>
    <p:extLst>
      <p:ext uri="{BB962C8B-B14F-4D97-AF65-F5344CB8AC3E}">
        <p14:creationId xmlns:p14="http://schemas.microsoft.com/office/powerpoint/2010/main" val="2624506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3862551" y="2673446"/>
            <a:ext cx="5340065" cy="151110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4400"/>
              <a:t>Project Update: 2</a:t>
            </a:r>
          </a:p>
        </p:txBody>
      </p:sp>
      <p:sp>
        <p:nvSpPr>
          <p:cNvPr id="2" name="TextBox 1">
            <a:extLst>
              <a:ext uri="{FF2B5EF4-FFF2-40B4-BE49-F238E27FC236}">
                <a16:creationId xmlns:a16="http://schemas.microsoft.com/office/drawing/2014/main" id="{00B504F7-24FE-901F-80B5-72978352993A}"/>
              </a:ext>
            </a:extLst>
          </p:cNvPr>
          <p:cNvSpPr txBox="1"/>
          <p:nvPr/>
        </p:nvSpPr>
        <p:spPr>
          <a:xfrm>
            <a:off x="3748251" y="5750105"/>
            <a:ext cx="6100996" cy="338554"/>
          </a:xfrm>
          <a:prstGeom prst="rect">
            <a:avLst/>
          </a:prstGeom>
          <a:noFill/>
        </p:spPr>
        <p:txBody>
          <a:bodyPr wrap="square">
            <a:spAutoFit/>
          </a:bodyPr>
          <a:lstStyle/>
          <a:p>
            <a:r>
              <a:rPr lang="en-US" sz="1600" b="1">
                <a:solidFill>
                  <a:srgbClr val="000000"/>
                </a:solidFill>
                <a:latin typeface="Roboto"/>
                <a:ea typeface="Roboto"/>
                <a:cs typeface="Roboto"/>
              </a:rPr>
              <a:t>Exploring the Datasets I: Random Plots for Trends</a:t>
            </a:r>
            <a:endParaRPr lang="en-GH" sz="1600"/>
          </a:p>
        </p:txBody>
      </p:sp>
    </p:spTree>
    <p:extLst>
      <p:ext uri="{BB962C8B-B14F-4D97-AF65-F5344CB8AC3E}">
        <p14:creationId xmlns:p14="http://schemas.microsoft.com/office/powerpoint/2010/main" val="2124892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468449" y="93733"/>
            <a:ext cx="7946377"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Raw Voltage Control Code</a:t>
            </a:r>
          </a:p>
        </p:txBody>
      </p:sp>
      <p:sp>
        <p:nvSpPr>
          <p:cNvPr id="3" name="Title 1">
            <a:extLst>
              <a:ext uri="{FF2B5EF4-FFF2-40B4-BE49-F238E27FC236}">
                <a16:creationId xmlns:a16="http://schemas.microsoft.com/office/drawing/2014/main" id="{0DE3F010-1DD4-D3B0-215F-9432F5A3B0C5}"/>
              </a:ext>
            </a:extLst>
          </p:cNvPr>
          <p:cNvSpPr txBox="1">
            <a:spLocks/>
          </p:cNvSpPr>
          <p:nvPr/>
        </p:nvSpPr>
        <p:spPr>
          <a:xfrm>
            <a:off x="471055" y="896587"/>
            <a:ext cx="11216897" cy="11360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fontAlgn="base"/>
            <a:endParaRPr lang="en-US" sz="900" b="0">
              <a:solidFill>
                <a:srgbClr val="000000"/>
              </a:solidFill>
              <a:latin typeface="Abadi" panose="020B0604020104020204" pitchFamily="34" charset="0"/>
            </a:endParaRPr>
          </a:p>
        </p:txBody>
      </p:sp>
      <p:sp>
        <p:nvSpPr>
          <p:cNvPr id="12" name="Title 1">
            <a:extLst>
              <a:ext uri="{FF2B5EF4-FFF2-40B4-BE49-F238E27FC236}">
                <a16:creationId xmlns:a16="http://schemas.microsoft.com/office/drawing/2014/main" id="{CECFCA42-681C-84B3-6E56-F5680C74C544}"/>
              </a:ext>
            </a:extLst>
          </p:cNvPr>
          <p:cNvSpPr txBox="1">
            <a:spLocks/>
          </p:cNvSpPr>
          <p:nvPr/>
        </p:nvSpPr>
        <p:spPr>
          <a:xfrm>
            <a:off x="334734" y="1779054"/>
            <a:ext cx="11208036" cy="36171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just" fontAlgn="base">
              <a:lnSpc>
                <a:spcPct val="150000"/>
              </a:lnSpc>
              <a:buFont typeface="Arial" panose="020B0604020202020204" pitchFamily="34" charset="0"/>
              <a:buChar char="•"/>
            </a:pPr>
            <a:endParaRPr lang="en-US" sz="170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1">
            <a:extLst>
              <a:ext uri="{FF2B5EF4-FFF2-40B4-BE49-F238E27FC236}">
                <a16:creationId xmlns:a16="http://schemas.microsoft.com/office/drawing/2014/main" id="{D6549E12-F5EB-5899-2347-4AEEAB11A64F}"/>
              </a:ext>
            </a:extLst>
          </p:cNvPr>
          <p:cNvSpPr>
            <a:spLocks noChangeArrowheads="1"/>
          </p:cNvSpPr>
          <p:nvPr/>
        </p:nvSpPr>
        <p:spPr bwMode="auto">
          <a:xfrm>
            <a:off x="487553" y="3251870"/>
            <a:ext cx="184731"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endParaRPr lang="en-GH" sz="2000"/>
          </a:p>
        </p:txBody>
      </p:sp>
      <p:sp>
        <p:nvSpPr>
          <p:cNvPr id="8" name="Rectangle 2">
            <a:extLst>
              <a:ext uri="{FF2B5EF4-FFF2-40B4-BE49-F238E27FC236}">
                <a16:creationId xmlns:a16="http://schemas.microsoft.com/office/drawing/2014/main" id="{0E0D819C-2849-ACC9-38BA-EF84B9BF5F66}"/>
              </a:ext>
            </a:extLst>
          </p:cNvPr>
          <p:cNvSpPr>
            <a:spLocks noChangeArrowheads="1"/>
          </p:cNvSpPr>
          <p:nvPr/>
        </p:nvSpPr>
        <p:spPr bwMode="auto">
          <a:xfrm>
            <a:off x="487553" y="3074898"/>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H" altLang="en-GH" sz="2000" b="0" i="0" u="none" strike="noStrike" cap="none" normalizeH="0" baseline="0">
                <a:ln>
                  <a:noFill/>
                </a:ln>
                <a:solidFill>
                  <a:srgbClr val="000000"/>
                </a:solidFill>
                <a:effectLst/>
                <a:latin typeface="Söhne"/>
              </a:rPr>
            </a:br>
            <a:endParaRPr kumimoji="0" lang="en-GH" altLang="en-GH" sz="2000" b="0" i="0" u="none" strike="noStrike" cap="none" normalizeH="0" baseline="0">
              <a:ln>
                <a:noFill/>
              </a:ln>
              <a:solidFill>
                <a:schemeClr val="tx1"/>
              </a:solidFill>
              <a:effectLst/>
              <a:latin typeface="Arial" panose="020B0604020202020204" pitchFamily="34" charset="0"/>
            </a:endParaRPr>
          </a:p>
        </p:txBody>
      </p:sp>
      <p:pic>
        <p:nvPicPr>
          <p:cNvPr id="4" name="Picture 3" descr="A screenshot of a computer program&#10;&#10;Description automatically generated">
            <a:extLst>
              <a:ext uri="{FF2B5EF4-FFF2-40B4-BE49-F238E27FC236}">
                <a16:creationId xmlns:a16="http://schemas.microsoft.com/office/drawing/2014/main" id="{FF0C7881-7FEF-DD45-62C7-6E8569484C3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68449" y="1216336"/>
            <a:ext cx="10895817" cy="4778954"/>
          </a:xfrm>
          <a:prstGeom prst="rect">
            <a:avLst/>
          </a:prstGeom>
        </p:spPr>
      </p:pic>
    </p:spTree>
    <p:extLst>
      <p:ext uri="{BB962C8B-B14F-4D97-AF65-F5344CB8AC3E}">
        <p14:creationId xmlns:p14="http://schemas.microsoft.com/office/powerpoint/2010/main" val="3860281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468449" y="93733"/>
            <a:ext cx="8789851"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Function to Plot Time Series [in Intervals – 1 day]</a:t>
            </a:r>
          </a:p>
        </p:txBody>
      </p:sp>
      <p:sp>
        <p:nvSpPr>
          <p:cNvPr id="3" name="Title 1">
            <a:extLst>
              <a:ext uri="{FF2B5EF4-FFF2-40B4-BE49-F238E27FC236}">
                <a16:creationId xmlns:a16="http://schemas.microsoft.com/office/drawing/2014/main" id="{0DE3F010-1DD4-D3B0-215F-9432F5A3B0C5}"/>
              </a:ext>
            </a:extLst>
          </p:cNvPr>
          <p:cNvSpPr txBox="1">
            <a:spLocks/>
          </p:cNvSpPr>
          <p:nvPr/>
        </p:nvSpPr>
        <p:spPr>
          <a:xfrm>
            <a:off x="471055" y="896587"/>
            <a:ext cx="11216897" cy="11360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fontAlgn="base"/>
            <a:endParaRPr lang="en-US" sz="900" b="0">
              <a:solidFill>
                <a:srgbClr val="000000"/>
              </a:solidFill>
              <a:latin typeface="Abadi" panose="020B0604020104020204" pitchFamily="34" charset="0"/>
            </a:endParaRPr>
          </a:p>
        </p:txBody>
      </p:sp>
      <p:sp>
        <p:nvSpPr>
          <p:cNvPr id="12" name="Title 1">
            <a:extLst>
              <a:ext uri="{FF2B5EF4-FFF2-40B4-BE49-F238E27FC236}">
                <a16:creationId xmlns:a16="http://schemas.microsoft.com/office/drawing/2014/main" id="{CECFCA42-681C-84B3-6E56-F5680C74C544}"/>
              </a:ext>
            </a:extLst>
          </p:cNvPr>
          <p:cNvSpPr txBox="1">
            <a:spLocks/>
          </p:cNvSpPr>
          <p:nvPr/>
        </p:nvSpPr>
        <p:spPr>
          <a:xfrm>
            <a:off x="334734" y="1779054"/>
            <a:ext cx="11208036" cy="36171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just" fontAlgn="base">
              <a:lnSpc>
                <a:spcPct val="150000"/>
              </a:lnSpc>
              <a:buFont typeface="Arial" panose="020B0604020202020204" pitchFamily="34" charset="0"/>
              <a:buChar char="•"/>
            </a:pPr>
            <a:endParaRPr lang="en-US" sz="170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1">
            <a:extLst>
              <a:ext uri="{FF2B5EF4-FFF2-40B4-BE49-F238E27FC236}">
                <a16:creationId xmlns:a16="http://schemas.microsoft.com/office/drawing/2014/main" id="{D6549E12-F5EB-5899-2347-4AEEAB11A64F}"/>
              </a:ext>
            </a:extLst>
          </p:cNvPr>
          <p:cNvSpPr>
            <a:spLocks noChangeArrowheads="1"/>
          </p:cNvSpPr>
          <p:nvPr/>
        </p:nvSpPr>
        <p:spPr bwMode="auto">
          <a:xfrm>
            <a:off x="487553" y="3251870"/>
            <a:ext cx="184731"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endParaRPr lang="en-GH" sz="2000"/>
          </a:p>
        </p:txBody>
      </p:sp>
      <p:sp>
        <p:nvSpPr>
          <p:cNvPr id="8" name="Rectangle 2">
            <a:extLst>
              <a:ext uri="{FF2B5EF4-FFF2-40B4-BE49-F238E27FC236}">
                <a16:creationId xmlns:a16="http://schemas.microsoft.com/office/drawing/2014/main" id="{0E0D819C-2849-ACC9-38BA-EF84B9BF5F66}"/>
              </a:ext>
            </a:extLst>
          </p:cNvPr>
          <p:cNvSpPr>
            <a:spLocks noChangeArrowheads="1"/>
          </p:cNvSpPr>
          <p:nvPr/>
        </p:nvSpPr>
        <p:spPr bwMode="auto">
          <a:xfrm>
            <a:off x="487553" y="3074898"/>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H" altLang="en-GH" sz="2000" b="0" i="0" u="none" strike="noStrike" cap="none" normalizeH="0" baseline="0">
                <a:ln>
                  <a:noFill/>
                </a:ln>
                <a:solidFill>
                  <a:srgbClr val="000000"/>
                </a:solidFill>
                <a:effectLst/>
                <a:latin typeface="Söhne"/>
              </a:rPr>
            </a:br>
            <a:endParaRPr kumimoji="0" lang="en-GH" altLang="en-GH" sz="2000" b="0" i="0" u="none" strike="noStrike" cap="none" normalizeH="0" baseline="0">
              <a:ln>
                <a:noFill/>
              </a:ln>
              <a:solidFill>
                <a:schemeClr val="tx1"/>
              </a:solidFill>
              <a:effectLst/>
              <a:latin typeface="Arial" panose="020B060402020202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CB699054-53B4-55ED-08DE-B35A2840303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34931" y="1232558"/>
            <a:ext cx="9332970" cy="4950242"/>
          </a:xfrm>
          <a:prstGeom prst="rect">
            <a:avLst/>
          </a:prstGeom>
        </p:spPr>
      </p:pic>
    </p:spTree>
    <p:extLst>
      <p:ext uri="{BB962C8B-B14F-4D97-AF65-F5344CB8AC3E}">
        <p14:creationId xmlns:p14="http://schemas.microsoft.com/office/powerpoint/2010/main" val="1969175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468449" y="93733"/>
            <a:ext cx="8789851"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Function to Plot Time Series Code</a:t>
            </a:r>
          </a:p>
        </p:txBody>
      </p:sp>
      <p:sp>
        <p:nvSpPr>
          <p:cNvPr id="3" name="Title 1">
            <a:extLst>
              <a:ext uri="{FF2B5EF4-FFF2-40B4-BE49-F238E27FC236}">
                <a16:creationId xmlns:a16="http://schemas.microsoft.com/office/drawing/2014/main" id="{0DE3F010-1DD4-D3B0-215F-9432F5A3B0C5}"/>
              </a:ext>
            </a:extLst>
          </p:cNvPr>
          <p:cNvSpPr txBox="1">
            <a:spLocks/>
          </p:cNvSpPr>
          <p:nvPr/>
        </p:nvSpPr>
        <p:spPr>
          <a:xfrm>
            <a:off x="471055" y="896587"/>
            <a:ext cx="11216897" cy="11360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fontAlgn="base"/>
            <a:endParaRPr lang="en-US" sz="900" b="0">
              <a:solidFill>
                <a:srgbClr val="000000"/>
              </a:solidFill>
              <a:latin typeface="Abadi" panose="020B0604020104020204" pitchFamily="34" charset="0"/>
            </a:endParaRPr>
          </a:p>
        </p:txBody>
      </p:sp>
      <p:sp>
        <p:nvSpPr>
          <p:cNvPr id="12" name="Title 1">
            <a:extLst>
              <a:ext uri="{FF2B5EF4-FFF2-40B4-BE49-F238E27FC236}">
                <a16:creationId xmlns:a16="http://schemas.microsoft.com/office/drawing/2014/main" id="{CECFCA42-681C-84B3-6E56-F5680C74C544}"/>
              </a:ext>
            </a:extLst>
          </p:cNvPr>
          <p:cNvSpPr txBox="1">
            <a:spLocks/>
          </p:cNvSpPr>
          <p:nvPr/>
        </p:nvSpPr>
        <p:spPr>
          <a:xfrm>
            <a:off x="334734" y="1779054"/>
            <a:ext cx="11208036" cy="36171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just" fontAlgn="base">
              <a:lnSpc>
                <a:spcPct val="150000"/>
              </a:lnSpc>
              <a:buFont typeface="Arial" panose="020B0604020202020204" pitchFamily="34" charset="0"/>
              <a:buChar char="•"/>
            </a:pPr>
            <a:endParaRPr lang="en-US" sz="170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1">
            <a:extLst>
              <a:ext uri="{FF2B5EF4-FFF2-40B4-BE49-F238E27FC236}">
                <a16:creationId xmlns:a16="http://schemas.microsoft.com/office/drawing/2014/main" id="{D6549E12-F5EB-5899-2347-4AEEAB11A64F}"/>
              </a:ext>
            </a:extLst>
          </p:cNvPr>
          <p:cNvSpPr>
            <a:spLocks noChangeArrowheads="1"/>
          </p:cNvSpPr>
          <p:nvPr/>
        </p:nvSpPr>
        <p:spPr bwMode="auto">
          <a:xfrm>
            <a:off x="487553" y="3251870"/>
            <a:ext cx="184731"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endParaRPr lang="en-GH" sz="2000"/>
          </a:p>
        </p:txBody>
      </p:sp>
      <p:sp>
        <p:nvSpPr>
          <p:cNvPr id="8" name="Rectangle 2">
            <a:extLst>
              <a:ext uri="{FF2B5EF4-FFF2-40B4-BE49-F238E27FC236}">
                <a16:creationId xmlns:a16="http://schemas.microsoft.com/office/drawing/2014/main" id="{0E0D819C-2849-ACC9-38BA-EF84B9BF5F66}"/>
              </a:ext>
            </a:extLst>
          </p:cNvPr>
          <p:cNvSpPr>
            <a:spLocks noChangeArrowheads="1"/>
          </p:cNvSpPr>
          <p:nvPr/>
        </p:nvSpPr>
        <p:spPr bwMode="auto">
          <a:xfrm>
            <a:off x="487553" y="3074898"/>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H" altLang="en-GH" sz="2000" b="0" i="0" u="none" strike="noStrike" cap="none" normalizeH="0" baseline="0">
                <a:ln>
                  <a:noFill/>
                </a:ln>
                <a:solidFill>
                  <a:srgbClr val="000000"/>
                </a:solidFill>
                <a:effectLst/>
                <a:latin typeface="Söhne"/>
              </a:rPr>
            </a:br>
            <a:endParaRPr kumimoji="0" lang="en-GH" altLang="en-GH" sz="2000" b="0" i="0" u="none" strike="noStrike" cap="none" normalizeH="0" baseline="0">
              <a:ln>
                <a:noFill/>
              </a:ln>
              <a:solidFill>
                <a:schemeClr val="tx1"/>
              </a:solidFill>
              <a:effectLst/>
              <a:latin typeface="Arial" panose="020B0604020202020204" pitchFamily="34" charset="0"/>
            </a:endParaRPr>
          </a:p>
        </p:txBody>
      </p:sp>
      <p:pic>
        <p:nvPicPr>
          <p:cNvPr id="4" name="Picture 3" descr="A screenshot of a computer program&#10;&#10;Description automatically generated">
            <a:extLst>
              <a:ext uri="{FF2B5EF4-FFF2-40B4-BE49-F238E27FC236}">
                <a16:creationId xmlns:a16="http://schemas.microsoft.com/office/drawing/2014/main" id="{A601E22D-50BA-AB48-36F5-3B721FFE576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68449" y="1227551"/>
            <a:ext cx="10307700" cy="4563649"/>
          </a:xfrm>
          <a:prstGeom prst="rect">
            <a:avLst/>
          </a:prstGeom>
        </p:spPr>
      </p:pic>
    </p:spTree>
    <p:extLst>
      <p:ext uri="{BB962C8B-B14F-4D97-AF65-F5344CB8AC3E}">
        <p14:creationId xmlns:p14="http://schemas.microsoft.com/office/powerpoint/2010/main" val="3732025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468449" y="93733"/>
            <a:ext cx="7946377"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Plotting Time Series [in Intervals – 1 week]</a:t>
            </a:r>
          </a:p>
        </p:txBody>
      </p:sp>
      <p:sp>
        <p:nvSpPr>
          <p:cNvPr id="3" name="Title 1">
            <a:extLst>
              <a:ext uri="{FF2B5EF4-FFF2-40B4-BE49-F238E27FC236}">
                <a16:creationId xmlns:a16="http://schemas.microsoft.com/office/drawing/2014/main" id="{0DE3F010-1DD4-D3B0-215F-9432F5A3B0C5}"/>
              </a:ext>
            </a:extLst>
          </p:cNvPr>
          <p:cNvSpPr txBox="1">
            <a:spLocks/>
          </p:cNvSpPr>
          <p:nvPr/>
        </p:nvSpPr>
        <p:spPr>
          <a:xfrm>
            <a:off x="471055" y="896587"/>
            <a:ext cx="11216897" cy="11360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fontAlgn="base"/>
            <a:endParaRPr lang="en-US" sz="900" b="0">
              <a:solidFill>
                <a:srgbClr val="000000"/>
              </a:solidFill>
              <a:latin typeface="Abadi" panose="020B0604020104020204" pitchFamily="34" charset="0"/>
            </a:endParaRPr>
          </a:p>
        </p:txBody>
      </p:sp>
      <p:sp>
        <p:nvSpPr>
          <p:cNvPr id="12" name="Title 1">
            <a:extLst>
              <a:ext uri="{FF2B5EF4-FFF2-40B4-BE49-F238E27FC236}">
                <a16:creationId xmlns:a16="http://schemas.microsoft.com/office/drawing/2014/main" id="{CECFCA42-681C-84B3-6E56-F5680C74C544}"/>
              </a:ext>
            </a:extLst>
          </p:cNvPr>
          <p:cNvSpPr txBox="1">
            <a:spLocks/>
          </p:cNvSpPr>
          <p:nvPr/>
        </p:nvSpPr>
        <p:spPr>
          <a:xfrm>
            <a:off x="334734" y="1779054"/>
            <a:ext cx="11208036" cy="36171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just" fontAlgn="base">
              <a:lnSpc>
                <a:spcPct val="150000"/>
              </a:lnSpc>
              <a:buFont typeface="Arial" panose="020B0604020202020204" pitchFamily="34" charset="0"/>
              <a:buChar char="•"/>
            </a:pPr>
            <a:endParaRPr lang="en-US" sz="170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1">
            <a:extLst>
              <a:ext uri="{FF2B5EF4-FFF2-40B4-BE49-F238E27FC236}">
                <a16:creationId xmlns:a16="http://schemas.microsoft.com/office/drawing/2014/main" id="{D6549E12-F5EB-5899-2347-4AEEAB11A64F}"/>
              </a:ext>
            </a:extLst>
          </p:cNvPr>
          <p:cNvSpPr>
            <a:spLocks noChangeArrowheads="1"/>
          </p:cNvSpPr>
          <p:nvPr/>
        </p:nvSpPr>
        <p:spPr bwMode="auto">
          <a:xfrm>
            <a:off x="487553" y="3251870"/>
            <a:ext cx="184731"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endParaRPr lang="en-GH" sz="2000"/>
          </a:p>
        </p:txBody>
      </p:sp>
      <p:sp>
        <p:nvSpPr>
          <p:cNvPr id="8" name="Rectangle 2">
            <a:extLst>
              <a:ext uri="{FF2B5EF4-FFF2-40B4-BE49-F238E27FC236}">
                <a16:creationId xmlns:a16="http://schemas.microsoft.com/office/drawing/2014/main" id="{0E0D819C-2849-ACC9-38BA-EF84B9BF5F66}"/>
              </a:ext>
            </a:extLst>
          </p:cNvPr>
          <p:cNvSpPr>
            <a:spLocks noChangeArrowheads="1"/>
          </p:cNvSpPr>
          <p:nvPr/>
        </p:nvSpPr>
        <p:spPr bwMode="auto">
          <a:xfrm>
            <a:off x="487553" y="3074898"/>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H" altLang="en-GH" sz="2000" b="0" i="0" u="none" strike="noStrike" cap="none" normalizeH="0" baseline="0">
                <a:ln>
                  <a:noFill/>
                </a:ln>
                <a:solidFill>
                  <a:srgbClr val="000000"/>
                </a:solidFill>
                <a:effectLst/>
                <a:latin typeface="Söhne"/>
              </a:rPr>
            </a:br>
            <a:endParaRPr kumimoji="0" lang="en-GH" altLang="en-GH" sz="2000" b="0" i="0" u="none" strike="noStrike" cap="none" normalizeH="0" baseline="0">
              <a:ln>
                <a:noFill/>
              </a:ln>
              <a:solidFill>
                <a:schemeClr val="tx1"/>
              </a:solidFill>
              <a:effectLst/>
              <a:latin typeface="Arial" panose="020B0604020202020204" pitchFamily="34" charset="0"/>
            </a:endParaRPr>
          </a:p>
        </p:txBody>
      </p:sp>
      <p:pic>
        <p:nvPicPr>
          <p:cNvPr id="2" name="Picture 1" descr="A screenshot of a computer screen&#10;&#10;Description automatically generated">
            <a:extLst>
              <a:ext uri="{FF2B5EF4-FFF2-40B4-BE49-F238E27FC236}">
                <a16:creationId xmlns:a16="http://schemas.microsoft.com/office/drawing/2014/main" id="{BCDDD34B-B6EC-B10A-4567-7DCA7257412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87553" y="1277867"/>
            <a:ext cx="9380347" cy="5106881"/>
          </a:xfrm>
          <a:prstGeom prst="rect">
            <a:avLst/>
          </a:prstGeom>
        </p:spPr>
      </p:pic>
    </p:spTree>
    <p:extLst>
      <p:ext uri="{BB962C8B-B14F-4D97-AF65-F5344CB8AC3E}">
        <p14:creationId xmlns:p14="http://schemas.microsoft.com/office/powerpoint/2010/main" val="1799973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468449" y="93733"/>
            <a:ext cx="7946377"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Plotting Time Series [in Intervals – 1 month]</a:t>
            </a:r>
          </a:p>
        </p:txBody>
      </p:sp>
      <p:sp>
        <p:nvSpPr>
          <p:cNvPr id="3" name="Title 1">
            <a:extLst>
              <a:ext uri="{FF2B5EF4-FFF2-40B4-BE49-F238E27FC236}">
                <a16:creationId xmlns:a16="http://schemas.microsoft.com/office/drawing/2014/main" id="{0DE3F010-1DD4-D3B0-215F-9432F5A3B0C5}"/>
              </a:ext>
            </a:extLst>
          </p:cNvPr>
          <p:cNvSpPr txBox="1">
            <a:spLocks/>
          </p:cNvSpPr>
          <p:nvPr/>
        </p:nvSpPr>
        <p:spPr>
          <a:xfrm>
            <a:off x="471055" y="896587"/>
            <a:ext cx="11216897" cy="11360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fontAlgn="base"/>
            <a:endParaRPr lang="en-US" sz="900" b="0">
              <a:solidFill>
                <a:srgbClr val="000000"/>
              </a:solidFill>
              <a:latin typeface="Abadi" panose="020B0604020104020204" pitchFamily="34" charset="0"/>
            </a:endParaRPr>
          </a:p>
        </p:txBody>
      </p:sp>
      <p:sp>
        <p:nvSpPr>
          <p:cNvPr id="12" name="Title 1">
            <a:extLst>
              <a:ext uri="{FF2B5EF4-FFF2-40B4-BE49-F238E27FC236}">
                <a16:creationId xmlns:a16="http://schemas.microsoft.com/office/drawing/2014/main" id="{CECFCA42-681C-84B3-6E56-F5680C74C544}"/>
              </a:ext>
            </a:extLst>
          </p:cNvPr>
          <p:cNvSpPr txBox="1">
            <a:spLocks/>
          </p:cNvSpPr>
          <p:nvPr/>
        </p:nvSpPr>
        <p:spPr>
          <a:xfrm>
            <a:off x="334734" y="1779054"/>
            <a:ext cx="11208036" cy="36171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just" fontAlgn="base">
              <a:lnSpc>
                <a:spcPct val="150000"/>
              </a:lnSpc>
              <a:buFont typeface="Arial" panose="020B0604020202020204" pitchFamily="34" charset="0"/>
              <a:buChar char="•"/>
            </a:pPr>
            <a:endParaRPr lang="en-US" sz="170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1">
            <a:extLst>
              <a:ext uri="{FF2B5EF4-FFF2-40B4-BE49-F238E27FC236}">
                <a16:creationId xmlns:a16="http://schemas.microsoft.com/office/drawing/2014/main" id="{D6549E12-F5EB-5899-2347-4AEEAB11A64F}"/>
              </a:ext>
            </a:extLst>
          </p:cNvPr>
          <p:cNvSpPr>
            <a:spLocks noChangeArrowheads="1"/>
          </p:cNvSpPr>
          <p:nvPr/>
        </p:nvSpPr>
        <p:spPr bwMode="auto">
          <a:xfrm>
            <a:off x="487553" y="3251870"/>
            <a:ext cx="184731"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endParaRPr lang="en-GH" sz="2000"/>
          </a:p>
        </p:txBody>
      </p:sp>
      <p:sp>
        <p:nvSpPr>
          <p:cNvPr id="8" name="Rectangle 2">
            <a:extLst>
              <a:ext uri="{FF2B5EF4-FFF2-40B4-BE49-F238E27FC236}">
                <a16:creationId xmlns:a16="http://schemas.microsoft.com/office/drawing/2014/main" id="{0E0D819C-2849-ACC9-38BA-EF84B9BF5F66}"/>
              </a:ext>
            </a:extLst>
          </p:cNvPr>
          <p:cNvSpPr>
            <a:spLocks noChangeArrowheads="1"/>
          </p:cNvSpPr>
          <p:nvPr/>
        </p:nvSpPr>
        <p:spPr bwMode="auto">
          <a:xfrm>
            <a:off x="487553" y="3074898"/>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H" altLang="en-GH" sz="2000" b="0" i="0" u="none" strike="noStrike" cap="none" normalizeH="0" baseline="0">
                <a:ln>
                  <a:noFill/>
                </a:ln>
                <a:solidFill>
                  <a:srgbClr val="000000"/>
                </a:solidFill>
                <a:effectLst/>
                <a:latin typeface="Söhne"/>
              </a:rPr>
            </a:br>
            <a:endParaRPr kumimoji="0" lang="en-GH" altLang="en-GH" sz="2000" b="0" i="0" u="none" strike="noStrike" cap="none" normalizeH="0" baseline="0">
              <a:ln>
                <a:noFill/>
              </a:ln>
              <a:solidFill>
                <a:schemeClr val="tx1"/>
              </a:solidFill>
              <a:effectLst/>
              <a:latin typeface="Arial" panose="020B0604020202020204" pitchFamily="34" charset="0"/>
            </a:endParaRPr>
          </a:p>
        </p:txBody>
      </p:sp>
      <p:pic>
        <p:nvPicPr>
          <p:cNvPr id="2" name="Picture 1" descr="A screenshot of a computer&#10;&#10;Description automatically generated">
            <a:extLst>
              <a:ext uri="{FF2B5EF4-FFF2-40B4-BE49-F238E27FC236}">
                <a16:creationId xmlns:a16="http://schemas.microsoft.com/office/drawing/2014/main" id="{976FA404-FFB0-A2EA-691E-CAEB829E7CD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04048" y="1240367"/>
            <a:ext cx="9280962" cy="5122933"/>
          </a:xfrm>
          <a:prstGeom prst="rect">
            <a:avLst/>
          </a:prstGeom>
        </p:spPr>
      </p:pic>
    </p:spTree>
    <p:extLst>
      <p:ext uri="{BB962C8B-B14F-4D97-AF65-F5344CB8AC3E}">
        <p14:creationId xmlns:p14="http://schemas.microsoft.com/office/powerpoint/2010/main" val="3126699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468449" y="93733"/>
            <a:ext cx="7946377"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Plotting Time Series [in Intervals – 1 year]</a:t>
            </a:r>
          </a:p>
        </p:txBody>
      </p:sp>
      <p:sp>
        <p:nvSpPr>
          <p:cNvPr id="3" name="Title 1">
            <a:extLst>
              <a:ext uri="{FF2B5EF4-FFF2-40B4-BE49-F238E27FC236}">
                <a16:creationId xmlns:a16="http://schemas.microsoft.com/office/drawing/2014/main" id="{0DE3F010-1DD4-D3B0-215F-9432F5A3B0C5}"/>
              </a:ext>
            </a:extLst>
          </p:cNvPr>
          <p:cNvSpPr txBox="1">
            <a:spLocks/>
          </p:cNvSpPr>
          <p:nvPr/>
        </p:nvSpPr>
        <p:spPr>
          <a:xfrm>
            <a:off x="471055" y="896587"/>
            <a:ext cx="11216897" cy="11360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fontAlgn="base"/>
            <a:endParaRPr lang="en-US" sz="900" b="0">
              <a:solidFill>
                <a:srgbClr val="000000"/>
              </a:solidFill>
              <a:latin typeface="Abadi" panose="020B0604020104020204" pitchFamily="34" charset="0"/>
            </a:endParaRPr>
          </a:p>
        </p:txBody>
      </p:sp>
      <p:sp>
        <p:nvSpPr>
          <p:cNvPr id="12" name="Title 1">
            <a:extLst>
              <a:ext uri="{FF2B5EF4-FFF2-40B4-BE49-F238E27FC236}">
                <a16:creationId xmlns:a16="http://schemas.microsoft.com/office/drawing/2014/main" id="{CECFCA42-681C-84B3-6E56-F5680C74C544}"/>
              </a:ext>
            </a:extLst>
          </p:cNvPr>
          <p:cNvSpPr txBox="1">
            <a:spLocks/>
          </p:cNvSpPr>
          <p:nvPr/>
        </p:nvSpPr>
        <p:spPr>
          <a:xfrm>
            <a:off x="334734" y="1779054"/>
            <a:ext cx="11208036" cy="36171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just" fontAlgn="base">
              <a:lnSpc>
                <a:spcPct val="150000"/>
              </a:lnSpc>
              <a:buFont typeface="Arial" panose="020B0604020202020204" pitchFamily="34" charset="0"/>
              <a:buChar char="•"/>
            </a:pPr>
            <a:endParaRPr lang="en-US" sz="170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1">
            <a:extLst>
              <a:ext uri="{FF2B5EF4-FFF2-40B4-BE49-F238E27FC236}">
                <a16:creationId xmlns:a16="http://schemas.microsoft.com/office/drawing/2014/main" id="{D6549E12-F5EB-5899-2347-4AEEAB11A64F}"/>
              </a:ext>
            </a:extLst>
          </p:cNvPr>
          <p:cNvSpPr>
            <a:spLocks noChangeArrowheads="1"/>
          </p:cNvSpPr>
          <p:nvPr/>
        </p:nvSpPr>
        <p:spPr bwMode="auto">
          <a:xfrm>
            <a:off x="487553" y="3251870"/>
            <a:ext cx="184731"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endParaRPr lang="en-GH" sz="2000"/>
          </a:p>
        </p:txBody>
      </p:sp>
      <p:sp>
        <p:nvSpPr>
          <p:cNvPr id="8" name="Rectangle 2">
            <a:extLst>
              <a:ext uri="{FF2B5EF4-FFF2-40B4-BE49-F238E27FC236}">
                <a16:creationId xmlns:a16="http://schemas.microsoft.com/office/drawing/2014/main" id="{0E0D819C-2849-ACC9-38BA-EF84B9BF5F66}"/>
              </a:ext>
            </a:extLst>
          </p:cNvPr>
          <p:cNvSpPr>
            <a:spLocks noChangeArrowheads="1"/>
          </p:cNvSpPr>
          <p:nvPr/>
        </p:nvSpPr>
        <p:spPr bwMode="auto">
          <a:xfrm>
            <a:off x="487553" y="3074898"/>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H" altLang="en-GH" sz="2000" b="0" i="0" u="none" strike="noStrike" cap="none" normalizeH="0" baseline="0">
                <a:ln>
                  <a:noFill/>
                </a:ln>
                <a:solidFill>
                  <a:srgbClr val="000000"/>
                </a:solidFill>
                <a:effectLst/>
                <a:latin typeface="Söhne"/>
              </a:rPr>
            </a:br>
            <a:endParaRPr kumimoji="0" lang="en-GH" altLang="en-GH" sz="2000" b="0" i="0" u="none" strike="noStrike" cap="none" normalizeH="0" baseline="0">
              <a:ln>
                <a:noFill/>
              </a:ln>
              <a:solidFill>
                <a:schemeClr val="tx1"/>
              </a:solidFill>
              <a:effectLst/>
              <a:latin typeface="Arial" panose="020B0604020202020204" pitchFamily="34" charset="0"/>
            </a:endParaRPr>
          </a:p>
        </p:txBody>
      </p:sp>
      <p:pic>
        <p:nvPicPr>
          <p:cNvPr id="4" name="Picture 3" descr="A screenshot of a computer screen&#10;&#10;Description automatically generated">
            <a:extLst>
              <a:ext uri="{FF2B5EF4-FFF2-40B4-BE49-F238E27FC236}">
                <a16:creationId xmlns:a16="http://schemas.microsoft.com/office/drawing/2014/main" id="{99D2B87F-8D0D-0D11-B6D7-CBA6E9E82B7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87553" y="1258817"/>
            <a:ext cx="9304147" cy="5044838"/>
          </a:xfrm>
          <a:prstGeom prst="rect">
            <a:avLst/>
          </a:prstGeom>
        </p:spPr>
      </p:pic>
    </p:spTree>
    <p:extLst>
      <p:ext uri="{BB962C8B-B14F-4D97-AF65-F5344CB8AC3E}">
        <p14:creationId xmlns:p14="http://schemas.microsoft.com/office/powerpoint/2010/main" val="808765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468449" y="93733"/>
            <a:ext cx="7946377"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Plotting Time Series [in Intervals – 1 month]</a:t>
            </a:r>
          </a:p>
        </p:txBody>
      </p:sp>
      <p:sp>
        <p:nvSpPr>
          <p:cNvPr id="3" name="Title 1">
            <a:extLst>
              <a:ext uri="{FF2B5EF4-FFF2-40B4-BE49-F238E27FC236}">
                <a16:creationId xmlns:a16="http://schemas.microsoft.com/office/drawing/2014/main" id="{0DE3F010-1DD4-D3B0-215F-9432F5A3B0C5}"/>
              </a:ext>
            </a:extLst>
          </p:cNvPr>
          <p:cNvSpPr txBox="1">
            <a:spLocks/>
          </p:cNvSpPr>
          <p:nvPr/>
        </p:nvSpPr>
        <p:spPr>
          <a:xfrm>
            <a:off x="471055" y="896587"/>
            <a:ext cx="11216897" cy="11360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fontAlgn="base"/>
            <a:endParaRPr lang="en-US" sz="900" b="0">
              <a:solidFill>
                <a:srgbClr val="000000"/>
              </a:solidFill>
              <a:latin typeface="Abadi" panose="020B0604020104020204" pitchFamily="34" charset="0"/>
            </a:endParaRPr>
          </a:p>
        </p:txBody>
      </p:sp>
      <p:sp>
        <p:nvSpPr>
          <p:cNvPr id="12" name="Title 1">
            <a:extLst>
              <a:ext uri="{FF2B5EF4-FFF2-40B4-BE49-F238E27FC236}">
                <a16:creationId xmlns:a16="http://schemas.microsoft.com/office/drawing/2014/main" id="{CECFCA42-681C-84B3-6E56-F5680C74C544}"/>
              </a:ext>
            </a:extLst>
          </p:cNvPr>
          <p:cNvSpPr txBox="1">
            <a:spLocks/>
          </p:cNvSpPr>
          <p:nvPr/>
        </p:nvSpPr>
        <p:spPr>
          <a:xfrm>
            <a:off x="334734" y="1779054"/>
            <a:ext cx="11208036" cy="36171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just" fontAlgn="base">
              <a:lnSpc>
                <a:spcPct val="150000"/>
              </a:lnSpc>
              <a:buFont typeface="Arial" panose="020B0604020202020204" pitchFamily="34" charset="0"/>
              <a:buChar char="•"/>
            </a:pPr>
            <a:endParaRPr lang="en-US" sz="170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1">
            <a:extLst>
              <a:ext uri="{FF2B5EF4-FFF2-40B4-BE49-F238E27FC236}">
                <a16:creationId xmlns:a16="http://schemas.microsoft.com/office/drawing/2014/main" id="{D6549E12-F5EB-5899-2347-4AEEAB11A64F}"/>
              </a:ext>
            </a:extLst>
          </p:cNvPr>
          <p:cNvSpPr>
            <a:spLocks noChangeArrowheads="1"/>
          </p:cNvSpPr>
          <p:nvPr/>
        </p:nvSpPr>
        <p:spPr bwMode="auto">
          <a:xfrm>
            <a:off x="487553" y="3251870"/>
            <a:ext cx="184731"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endParaRPr lang="en-GH" sz="2000"/>
          </a:p>
        </p:txBody>
      </p:sp>
      <p:sp>
        <p:nvSpPr>
          <p:cNvPr id="8" name="Rectangle 2">
            <a:extLst>
              <a:ext uri="{FF2B5EF4-FFF2-40B4-BE49-F238E27FC236}">
                <a16:creationId xmlns:a16="http://schemas.microsoft.com/office/drawing/2014/main" id="{0E0D819C-2849-ACC9-38BA-EF84B9BF5F66}"/>
              </a:ext>
            </a:extLst>
          </p:cNvPr>
          <p:cNvSpPr>
            <a:spLocks noChangeArrowheads="1"/>
          </p:cNvSpPr>
          <p:nvPr/>
        </p:nvSpPr>
        <p:spPr bwMode="auto">
          <a:xfrm>
            <a:off x="487553" y="3074898"/>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H" altLang="en-GH" sz="2000" b="0" i="0" u="none" strike="noStrike" cap="none" normalizeH="0" baseline="0">
                <a:ln>
                  <a:noFill/>
                </a:ln>
                <a:solidFill>
                  <a:srgbClr val="000000"/>
                </a:solidFill>
                <a:effectLst/>
                <a:latin typeface="Söhne"/>
              </a:rPr>
            </a:br>
            <a:endParaRPr kumimoji="0" lang="en-GH" altLang="en-GH" sz="2000" b="0" i="0" u="none" strike="noStrike" cap="none" normalizeH="0" baseline="0">
              <a:ln>
                <a:noFill/>
              </a:ln>
              <a:solidFill>
                <a:schemeClr val="tx1"/>
              </a:solidFill>
              <a:effectLst/>
              <a:latin typeface="Arial" panose="020B0604020202020204" pitchFamily="34" charset="0"/>
            </a:endParaRPr>
          </a:p>
        </p:txBody>
      </p:sp>
      <p:pic>
        <p:nvPicPr>
          <p:cNvPr id="2" name="Picture 1" descr="A screenshot of a computer&#10;&#10;Description automatically generated">
            <a:extLst>
              <a:ext uri="{FF2B5EF4-FFF2-40B4-BE49-F238E27FC236}">
                <a16:creationId xmlns:a16="http://schemas.microsoft.com/office/drawing/2014/main" id="{976FA404-FFB0-A2EA-691E-CAEB829E7CD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04048" y="1240367"/>
            <a:ext cx="9280962" cy="5122933"/>
          </a:xfrm>
          <a:prstGeom prst="rect">
            <a:avLst/>
          </a:prstGeom>
        </p:spPr>
      </p:pic>
    </p:spTree>
    <p:extLst>
      <p:ext uri="{BB962C8B-B14F-4D97-AF65-F5344CB8AC3E}">
        <p14:creationId xmlns:p14="http://schemas.microsoft.com/office/powerpoint/2010/main" val="3395429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3862551" y="2673446"/>
            <a:ext cx="5340065" cy="151110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4400"/>
              <a:t>Project Update: 3</a:t>
            </a:r>
          </a:p>
        </p:txBody>
      </p:sp>
      <p:sp>
        <p:nvSpPr>
          <p:cNvPr id="2" name="TextBox 1">
            <a:extLst>
              <a:ext uri="{FF2B5EF4-FFF2-40B4-BE49-F238E27FC236}">
                <a16:creationId xmlns:a16="http://schemas.microsoft.com/office/drawing/2014/main" id="{00B504F7-24FE-901F-80B5-72978352993A}"/>
              </a:ext>
            </a:extLst>
          </p:cNvPr>
          <p:cNvSpPr txBox="1"/>
          <p:nvPr/>
        </p:nvSpPr>
        <p:spPr>
          <a:xfrm>
            <a:off x="2832100" y="5673905"/>
            <a:ext cx="10204847" cy="338554"/>
          </a:xfrm>
          <a:prstGeom prst="rect">
            <a:avLst/>
          </a:prstGeom>
          <a:noFill/>
        </p:spPr>
        <p:txBody>
          <a:bodyPr wrap="square">
            <a:spAutoFit/>
          </a:bodyPr>
          <a:lstStyle/>
          <a:p>
            <a:r>
              <a:rPr lang="en-US" sz="1600" b="1">
                <a:solidFill>
                  <a:srgbClr val="000000"/>
                </a:solidFill>
                <a:latin typeface="Roboto"/>
                <a:ea typeface="Roboto"/>
                <a:cs typeface="Roboto"/>
              </a:rPr>
              <a:t>Exploring the Datasets II: Various Components in the Structured Data</a:t>
            </a:r>
            <a:endParaRPr lang="en-GH" sz="1600"/>
          </a:p>
        </p:txBody>
      </p:sp>
    </p:spTree>
    <p:extLst>
      <p:ext uri="{BB962C8B-B14F-4D97-AF65-F5344CB8AC3E}">
        <p14:creationId xmlns:p14="http://schemas.microsoft.com/office/powerpoint/2010/main" val="2021827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533197" y="118401"/>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3200"/>
              <a:t>Project Objective:</a:t>
            </a:r>
          </a:p>
        </p:txBody>
      </p:sp>
      <p:sp>
        <p:nvSpPr>
          <p:cNvPr id="10" name="TextBox 9">
            <a:extLst>
              <a:ext uri="{FF2B5EF4-FFF2-40B4-BE49-F238E27FC236}">
                <a16:creationId xmlns:a16="http://schemas.microsoft.com/office/drawing/2014/main" id="{A238F439-918E-EC25-7B28-A526C97830DB}"/>
              </a:ext>
            </a:extLst>
          </p:cNvPr>
          <p:cNvSpPr txBox="1"/>
          <p:nvPr/>
        </p:nvSpPr>
        <p:spPr>
          <a:xfrm>
            <a:off x="345938" y="6179413"/>
            <a:ext cx="374519" cy="307777"/>
          </a:xfrm>
          <a:prstGeom prst="rect">
            <a:avLst/>
          </a:prstGeom>
          <a:noFill/>
        </p:spPr>
        <p:txBody>
          <a:bodyPr wrap="square">
            <a:spAutoFit/>
          </a:bodyPr>
          <a:lstStyle/>
          <a:p>
            <a:r>
              <a:rPr lang="en-US" sz="1400" b="1">
                <a:solidFill>
                  <a:srgbClr val="000000"/>
                </a:solidFill>
                <a:latin typeface="Roboto" panose="02000000000000000000" pitchFamily="2" charset="0"/>
                <a:ea typeface="Roboto" panose="02000000000000000000" pitchFamily="2" charset="0"/>
                <a:cs typeface="Roboto" panose="02000000000000000000" pitchFamily="2" charset="0"/>
              </a:rPr>
              <a:t>1</a:t>
            </a:r>
            <a:endParaRPr lang="en-US" sz="1400" b="1"/>
          </a:p>
        </p:txBody>
      </p:sp>
      <p:sp>
        <p:nvSpPr>
          <p:cNvPr id="11" name="Oval 10">
            <a:extLst>
              <a:ext uri="{FF2B5EF4-FFF2-40B4-BE49-F238E27FC236}">
                <a16:creationId xmlns:a16="http://schemas.microsoft.com/office/drawing/2014/main" id="{1F1BD422-AE7E-DA33-C0FC-BBD6AAFE37CC}"/>
              </a:ext>
            </a:extLst>
          </p:cNvPr>
          <p:cNvSpPr/>
          <p:nvPr/>
        </p:nvSpPr>
        <p:spPr>
          <a:xfrm>
            <a:off x="334734" y="6179413"/>
            <a:ext cx="305638" cy="30777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7AFB7A7-6D3C-AEDB-F81E-B3E9942F6084}"/>
              </a:ext>
            </a:extLst>
          </p:cNvPr>
          <p:cNvSpPr txBox="1"/>
          <p:nvPr/>
        </p:nvSpPr>
        <p:spPr>
          <a:xfrm>
            <a:off x="1235380" y="1541637"/>
            <a:ext cx="9721239" cy="2945743"/>
          </a:xfrm>
          <a:prstGeom prst="rect">
            <a:avLst/>
          </a:prstGeom>
          <a:noFill/>
        </p:spPr>
        <p:txBody>
          <a:bodyPr wrap="square" lIns="91440" tIns="45720" rIns="91440" bIns="45720" anchor="t">
            <a:spAutoFit/>
          </a:bodyPr>
          <a:lstStyle/>
          <a:p>
            <a:pPr algn="just" fontAlgn="base">
              <a:lnSpc>
                <a:spcPct val="150000"/>
              </a:lnSpc>
            </a:pPr>
            <a:endParaRPr lang="en-US" sz="2100" b="1" dirty="0">
              <a:solidFill>
                <a:srgbClr val="000000"/>
              </a:solidFill>
              <a:latin typeface="Roboto"/>
              <a:ea typeface="Roboto"/>
              <a:cs typeface="Roboto"/>
            </a:endParaRPr>
          </a:p>
          <a:p>
            <a:pPr algn="ctr" fontAlgn="base">
              <a:lnSpc>
                <a:spcPct val="150000"/>
              </a:lnSpc>
            </a:pPr>
            <a:r>
              <a:rPr lang="en-US" sz="2100" dirty="0"/>
              <a:t>The main goal of this project is to identify which mode of voltage control (Volt-VAR, Volt-Watt, Power Factor, or No PV) best matches the given new data. This is achieved by comparing the new data against theoretical graphs for each control mode and using both simple Euclidean distance (baseline) and Random Forest classification methods to determine the most likely control mode.</a:t>
            </a:r>
            <a:endParaRPr lang="en-US" sz="2100" dirty="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60C24EED-43B0-919C-C70D-20648F7F5230}"/>
              </a:ext>
            </a:extLst>
          </p:cNvPr>
          <p:cNvSpPr txBox="1"/>
          <p:nvPr/>
        </p:nvSpPr>
        <p:spPr>
          <a:xfrm>
            <a:off x="3904936" y="5788205"/>
            <a:ext cx="6100996" cy="369332"/>
          </a:xfrm>
          <a:prstGeom prst="rect">
            <a:avLst/>
          </a:prstGeom>
          <a:noFill/>
        </p:spPr>
        <p:txBody>
          <a:bodyPr wrap="square">
            <a:spAutoFit/>
          </a:bodyPr>
          <a:lstStyle/>
          <a:p>
            <a:r>
              <a:rPr lang="en-US" sz="1800" b="1">
                <a:solidFill>
                  <a:srgbClr val="000000"/>
                </a:solidFill>
                <a:latin typeface="Roboto"/>
                <a:ea typeface="Roboto"/>
                <a:cs typeface="Roboto"/>
              </a:rPr>
              <a:t>TLDR: Voltage Control Mode Identification</a:t>
            </a:r>
            <a:endParaRPr lang="en-GH"/>
          </a:p>
        </p:txBody>
      </p:sp>
    </p:spTree>
    <p:extLst>
      <p:ext uri="{BB962C8B-B14F-4D97-AF65-F5344CB8AC3E}">
        <p14:creationId xmlns:p14="http://schemas.microsoft.com/office/powerpoint/2010/main" val="3489447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471055" y="96976"/>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dirty="0"/>
              <a:t>Analysis on the Dataset</a:t>
            </a:r>
          </a:p>
        </p:txBody>
      </p:sp>
      <p:sp>
        <p:nvSpPr>
          <p:cNvPr id="3" name="Title 1">
            <a:extLst>
              <a:ext uri="{FF2B5EF4-FFF2-40B4-BE49-F238E27FC236}">
                <a16:creationId xmlns:a16="http://schemas.microsoft.com/office/drawing/2014/main" id="{0DE3F010-1DD4-D3B0-215F-9432F5A3B0C5}"/>
              </a:ext>
            </a:extLst>
          </p:cNvPr>
          <p:cNvSpPr txBox="1">
            <a:spLocks/>
          </p:cNvSpPr>
          <p:nvPr/>
        </p:nvSpPr>
        <p:spPr>
          <a:xfrm>
            <a:off x="471055" y="896587"/>
            <a:ext cx="11216897" cy="11360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fontAlgn="base"/>
            <a:endParaRPr lang="en-US" sz="900" b="0">
              <a:solidFill>
                <a:srgbClr val="000000"/>
              </a:solidFill>
              <a:latin typeface="Abadi" panose="020B0604020104020204" pitchFamily="34" charset="0"/>
            </a:endParaRPr>
          </a:p>
        </p:txBody>
      </p:sp>
      <p:sp>
        <p:nvSpPr>
          <p:cNvPr id="12" name="Title 1">
            <a:extLst>
              <a:ext uri="{FF2B5EF4-FFF2-40B4-BE49-F238E27FC236}">
                <a16:creationId xmlns:a16="http://schemas.microsoft.com/office/drawing/2014/main" id="{CECFCA42-681C-84B3-6E56-F5680C74C544}"/>
              </a:ext>
            </a:extLst>
          </p:cNvPr>
          <p:cNvSpPr txBox="1">
            <a:spLocks/>
          </p:cNvSpPr>
          <p:nvPr/>
        </p:nvSpPr>
        <p:spPr>
          <a:xfrm>
            <a:off x="334734" y="1779054"/>
            <a:ext cx="11208036" cy="36171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just" fontAlgn="base">
              <a:lnSpc>
                <a:spcPct val="150000"/>
              </a:lnSpc>
              <a:buFont typeface="Arial" panose="020B0604020202020204" pitchFamily="34" charset="0"/>
              <a:buChar char="•"/>
            </a:pPr>
            <a:endParaRPr lang="en-US" sz="170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1">
            <a:extLst>
              <a:ext uri="{FF2B5EF4-FFF2-40B4-BE49-F238E27FC236}">
                <a16:creationId xmlns:a16="http://schemas.microsoft.com/office/drawing/2014/main" id="{D6549E12-F5EB-5899-2347-4AEEAB11A64F}"/>
              </a:ext>
            </a:extLst>
          </p:cNvPr>
          <p:cNvSpPr>
            <a:spLocks noChangeArrowheads="1"/>
          </p:cNvSpPr>
          <p:nvPr/>
        </p:nvSpPr>
        <p:spPr bwMode="auto">
          <a:xfrm>
            <a:off x="487553" y="3251870"/>
            <a:ext cx="184731"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endParaRPr lang="en-GH" sz="2000"/>
          </a:p>
        </p:txBody>
      </p:sp>
      <p:sp>
        <p:nvSpPr>
          <p:cNvPr id="8" name="Rectangle 2">
            <a:extLst>
              <a:ext uri="{FF2B5EF4-FFF2-40B4-BE49-F238E27FC236}">
                <a16:creationId xmlns:a16="http://schemas.microsoft.com/office/drawing/2014/main" id="{0E0D819C-2849-ACC9-38BA-EF84B9BF5F66}"/>
              </a:ext>
            </a:extLst>
          </p:cNvPr>
          <p:cNvSpPr>
            <a:spLocks noChangeArrowheads="1"/>
          </p:cNvSpPr>
          <p:nvPr/>
        </p:nvSpPr>
        <p:spPr bwMode="auto">
          <a:xfrm>
            <a:off x="487553" y="3074898"/>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H" altLang="en-GH" sz="2000" b="0" i="0" u="none" strike="noStrike" cap="none" normalizeH="0" baseline="0">
                <a:ln>
                  <a:noFill/>
                </a:ln>
                <a:solidFill>
                  <a:srgbClr val="000000"/>
                </a:solidFill>
                <a:effectLst/>
                <a:latin typeface="Söhne"/>
              </a:rPr>
            </a:br>
            <a:endParaRPr kumimoji="0" lang="en-GH" altLang="en-GH" sz="2000" b="0" i="0" u="none" strike="noStrike" cap="none" normalizeH="0" baseline="0">
              <a:ln>
                <a:noFill/>
              </a:ln>
              <a:solidFill>
                <a:schemeClr val="tx1"/>
              </a:solidFill>
              <a:effectLst/>
              <a:latin typeface="Arial" panose="020B0604020202020204" pitchFamily="34" charset="0"/>
            </a:endParaRPr>
          </a:p>
        </p:txBody>
      </p:sp>
      <p:cxnSp>
        <p:nvCxnSpPr>
          <p:cNvPr id="23" name="Straight Connector 22">
            <a:extLst>
              <a:ext uri="{FF2B5EF4-FFF2-40B4-BE49-F238E27FC236}">
                <a16:creationId xmlns:a16="http://schemas.microsoft.com/office/drawing/2014/main" id="{E158903B-FC4B-D3E0-32FA-35DF90CEBBC9}"/>
              </a:ext>
            </a:extLst>
          </p:cNvPr>
          <p:cNvCxnSpPr>
            <a:cxnSpLocks/>
          </p:cNvCxnSpPr>
          <p:nvPr/>
        </p:nvCxnSpPr>
        <p:spPr>
          <a:xfrm>
            <a:off x="6208318" y="476133"/>
            <a:ext cx="0" cy="6011056"/>
          </a:xfrm>
          <a:prstGeom prst="line">
            <a:avLst/>
          </a:prstGeom>
          <a:ln w="12700"/>
        </p:spPr>
        <p:style>
          <a:lnRef idx="1">
            <a:schemeClr val="dk1"/>
          </a:lnRef>
          <a:fillRef idx="0">
            <a:schemeClr val="dk1"/>
          </a:fillRef>
          <a:effectRef idx="0">
            <a:schemeClr val="dk1"/>
          </a:effectRef>
          <a:fontRef idx="minor">
            <a:schemeClr val="tx1"/>
          </a:fontRef>
        </p:style>
      </p:cxnSp>
      <p:pic>
        <p:nvPicPr>
          <p:cNvPr id="4" name="Picture 3" descr="A white board with writing on it&#10;&#10;Description automatically generated">
            <a:extLst>
              <a:ext uri="{FF2B5EF4-FFF2-40B4-BE49-F238E27FC236}">
                <a16:creationId xmlns:a16="http://schemas.microsoft.com/office/drawing/2014/main" id="{F93D1228-132D-4AB9-008B-E774CEB7E9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00323" y="476133"/>
            <a:ext cx="2420622" cy="3421520"/>
          </a:xfrm>
          <a:prstGeom prst="rect">
            <a:avLst/>
          </a:prstGeom>
        </p:spPr>
      </p:pic>
      <p:pic>
        <p:nvPicPr>
          <p:cNvPr id="6" name="Picture 5" descr="A white board with writing on it&#10;&#10;Description automatically generated">
            <a:extLst>
              <a:ext uri="{FF2B5EF4-FFF2-40B4-BE49-F238E27FC236}">
                <a16:creationId xmlns:a16="http://schemas.microsoft.com/office/drawing/2014/main" id="{ABD9FFF5-3626-FAE6-0F46-D7C08FCF53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42249" y="476133"/>
            <a:ext cx="2539192" cy="3421521"/>
          </a:xfrm>
          <a:prstGeom prst="rect">
            <a:avLst/>
          </a:prstGeom>
        </p:spPr>
      </p:pic>
      <p:sp>
        <p:nvSpPr>
          <p:cNvPr id="2" name="TextBox 1">
            <a:extLst>
              <a:ext uri="{FF2B5EF4-FFF2-40B4-BE49-F238E27FC236}">
                <a16:creationId xmlns:a16="http://schemas.microsoft.com/office/drawing/2014/main" id="{22AA8BCD-F3A7-D81C-2D8F-2619A1DDAC55}"/>
              </a:ext>
            </a:extLst>
          </p:cNvPr>
          <p:cNvSpPr txBox="1"/>
          <p:nvPr/>
        </p:nvSpPr>
        <p:spPr>
          <a:xfrm>
            <a:off x="453616" y="1393525"/>
            <a:ext cx="5382578" cy="5593839"/>
          </a:xfrm>
          <a:prstGeom prst="rect">
            <a:avLst/>
          </a:prstGeom>
          <a:noFill/>
        </p:spPr>
        <p:txBody>
          <a:bodyPr wrap="square">
            <a:spAutoFit/>
          </a:bodyPr>
          <a:lstStyle/>
          <a:p>
            <a:pPr marL="285750" indent="-285750" algn="just">
              <a:buFont typeface="Arial" panose="020B0604020202020204" pitchFamily="34" charset="0"/>
              <a:buChar char="•"/>
            </a:pPr>
            <a:r>
              <a:rPr lang="en-US" sz="1700" b="1" dirty="0">
                <a:solidFill>
                  <a:srgbClr val="000000"/>
                </a:solidFill>
                <a:latin typeface="Roboto"/>
                <a:ea typeface="Roboto"/>
                <a:cs typeface="Roboto"/>
              </a:rPr>
              <a:t>Looking at the PV and V datasets more closely.</a:t>
            </a:r>
          </a:p>
          <a:p>
            <a:pPr marL="285750" indent="-285750" algn="just">
              <a:buFont typeface="Arial" panose="020B0604020202020204" pitchFamily="34" charset="0"/>
              <a:buChar char="•"/>
            </a:pPr>
            <a:endParaRPr lang="en-US" sz="1050" b="1" dirty="0">
              <a:solidFill>
                <a:srgbClr val="000000"/>
              </a:solidFill>
              <a:latin typeface="Roboto"/>
              <a:ea typeface="Roboto"/>
              <a:cs typeface="Roboto"/>
            </a:endParaRPr>
          </a:p>
          <a:p>
            <a:pPr marL="285750" indent="-285750" algn="just">
              <a:buFont typeface="Arial" panose="020B0604020202020204" pitchFamily="34" charset="0"/>
              <a:buChar char="•"/>
            </a:pPr>
            <a:r>
              <a:rPr lang="en-US" sz="1700" b="1" dirty="0">
                <a:solidFill>
                  <a:srgbClr val="000000"/>
                </a:solidFill>
                <a:latin typeface="Roboto"/>
                <a:ea typeface="Roboto"/>
                <a:cs typeface="Roboto"/>
              </a:rPr>
              <a:t>Calculating the 240.0045 V – Nominal voltage</a:t>
            </a:r>
            <a:endParaRPr lang="en-GH" sz="1700" dirty="0"/>
          </a:p>
          <a:p>
            <a:pPr marL="285750" indent="-285750" algn="just">
              <a:buFont typeface="Arial" panose="020B0604020202020204" pitchFamily="34" charset="0"/>
              <a:buChar char="•"/>
            </a:pPr>
            <a:endParaRPr lang="en-GH" sz="1000" dirty="0"/>
          </a:p>
          <a:p>
            <a:pPr marL="285750" indent="-285750" algn="just">
              <a:buFont typeface="Arial" panose="020B0604020202020204" pitchFamily="34" charset="0"/>
              <a:buChar char="•"/>
            </a:pPr>
            <a:r>
              <a:rPr lang="en-GH" sz="1700" dirty="0"/>
              <a:t>Ways to group or clean the data (for different durations </a:t>
            </a:r>
            <a:r>
              <a:rPr lang="en-GB" sz="1700" dirty="0"/>
              <a:t>a</a:t>
            </a:r>
            <a:r>
              <a:rPr lang="en-GH" sz="1700" dirty="0"/>
              <a:t>nd seasons). Durations ranging from 1 day to 1 year. Seasonal data ranging from summer to winter.</a:t>
            </a:r>
          </a:p>
          <a:p>
            <a:pPr marL="285750" indent="-285750" algn="just">
              <a:buFont typeface="Arial" panose="020B0604020202020204" pitchFamily="34" charset="0"/>
              <a:buChar char="•"/>
            </a:pPr>
            <a:endParaRPr lang="en-GH" sz="1050" dirty="0"/>
          </a:p>
          <a:p>
            <a:pPr marL="285750" indent="-285750" algn="just">
              <a:buFont typeface="Arial" panose="020B0604020202020204" pitchFamily="34" charset="0"/>
              <a:buChar char="•"/>
            </a:pPr>
            <a:r>
              <a:rPr lang="en-GH" sz="1700" dirty="0"/>
              <a:t>Evaluating how well the PV systems adheres to these curves and the effectiveness of the modes.</a:t>
            </a:r>
          </a:p>
          <a:p>
            <a:pPr marL="285750" indent="-285750" algn="just">
              <a:buFont typeface="Arial" panose="020B0604020202020204" pitchFamily="34" charset="0"/>
              <a:buChar char="•"/>
            </a:pPr>
            <a:endParaRPr lang="en-GH" sz="1050" dirty="0"/>
          </a:p>
          <a:p>
            <a:pPr marL="285750" indent="-285750" algn="just">
              <a:buFont typeface="Arial" panose="020B0604020202020204" pitchFamily="34" charset="0"/>
              <a:buChar char="•"/>
            </a:pPr>
            <a:r>
              <a:rPr lang="en-GH" sz="1700" dirty="0"/>
              <a:t>Seperating buses into no-PV connected, PV connected.</a:t>
            </a:r>
          </a:p>
          <a:p>
            <a:pPr marL="285750" indent="-285750" algn="just">
              <a:buFont typeface="Arial" panose="020B0604020202020204" pitchFamily="34" charset="0"/>
              <a:buChar char="•"/>
            </a:pPr>
            <a:endParaRPr lang="en-GH" sz="1000" dirty="0"/>
          </a:p>
          <a:p>
            <a:pPr marL="285750" indent="-285750" algn="just">
              <a:buFont typeface="Arial" panose="020B0604020202020204" pitchFamily="34" charset="0"/>
              <a:buChar char="•"/>
            </a:pPr>
            <a:r>
              <a:rPr lang="en-GH" sz="1700" dirty="0"/>
              <a:t>If PV-connected, is it: VVC, or no VVC?</a:t>
            </a:r>
          </a:p>
          <a:p>
            <a:pPr marL="285750" indent="-285750" algn="just">
              <a:buFont typeface="Arial" panose="020B0604020202020204" pitchFamily="34" charset="0"/>
              <a:buChar char="•"/>
            </a:pPr>
            <a:r>
              <a:rPr lang="en-GH" sz="1700" dirty="0"/>
              <a:t>-If no VVC connected, is it PF control (i.e PF=1 or PF&lt;1)?</a:t>
            </a:r>
          </a:p>
          <a:p>
            <a:pPr marL="285750" indent="-285750" algn="just">
              <a:buFont typeface="Arial" panose="020B0604020202020204" pitchFamily="34" charset="0"/>
              <a:buChar char="•"/>
            </a:pPr>
            <a:r>
              <a:rPr lang="en-GH" sz="1700" dirty="0"/>
              <a:t>Cross-reference bus datas in PV, and load then to</a:t>
            </a:r>
          </a:p>
          <a:p>
            <a:pPr algn="just"/>
            <a:r>
              <a:rPr lang="en-GH" sz="1700" dirty="0"/>
              <a:t>     -&gt; pVR/ pVQ or netloadP/ netloadQ / netloadV</a:t>
            </a:r>
          </a:p>
          <a:p>
            <a:pPr marL="285750" indent="-285750" algn="just">
              <a:buFont typeface="Arial" panose="020B0604020202020204" pitchFamily="34" charset="0"/>
              <a:buChar char="•"/>
            </a:pPr>
            <a:endParaRPr lang="en-GH" sz="1700" dirty="0"/>
          </a:p>
          <a:p>
            <a:pPr marL="285750" indent="-285750" algn="just">
              <a:buFont typeface="Arial" panose="020B0604020202020204" pitchFamily="34" charset="0"/>
              <a:buChar char="•"/>
            </a:pPr>
            <a:endParaRPr lang="en-GH" sz="1700" dirty="0"/>
          </a:p>
          <a:p>
            <a:pPr marL="285750" indent="-285750" algn="just">
              <a:buFont typeface="Arial" panose="020B0604020202020204" pitchFamily="34" charset="0"/>
              <a:buChar char="•"/>
            </a:pPr>
            <a:endParaRPr lang="en-GH" sz="1700" dirty="0"/>
          </a:p>
        </p:txBody>
      </p:sp>
      <p:pic>
        <p:nvPicPr>
          <p:cNvPr id="5" name="Picture 4">
            <a:extLst>
              <a:ext uri="{FF2B5EF4-FFF2-40B4-BE49-F238E27FC236}">
                <a16:creationId xmlns:a16="http://schemas.microsoft.com/office/drawing/2014/main" id="{FF4DAA12-58D7-4D88-8B67-E83DA16AD80C}"/>
              </a:ext>
            </a:extLst>
          </p:cNvPr>
          <p:cNvPicPr>
            <a:picLocks noChangeAspect="1"/>
          </p:cNvPicPr>
          <p:nvPr/>
        </p:nvPicPr>
        <p:blipFill>
          <a:blip r:embed="rId5"/>
          <a:srcRect t="3477" b="15065"/>
          <a:stretch/>
        </p:blipFill>
        <p:spPr>
          <a:xfrm>
            <a:off x="7030592" y="4030784"/>
            <a:ext cx="4587109" cy="1782667"/>
          </a:xfrm>
          <a:prstGeom prst="rect">
            <a:avLst/>
          </a:prstGeom>
        </p:spPr>
      </p:pic>
    </p:spTree>
    <p:extLst>
      <p:ext uri="{BB962C8B-B14F-4D97-AF65-F5344CB8AC3E}">
        <p14:creationId xmlns:p14="http://schemas.microsoft.com/office/powerpoint/2010/main" val="1404267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2180E8-19B2-F655-0408-B6788C5FC863}"/>
              </a:ext>
            </a:extLst>
          </p:cNvPr>
          <p:cNvSpPr txBox="1"/>
          <p:nvPr/>
        </p:nvSpPr>
        <p:spPr>
          <a:xfrm>
            <a:off x="2741724" y="2598742"/>
            <a:ext cx="7502656" cy="1244838"/>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dirty="0"/>
              <a:t>Exploring Volt-VAR Control (VVC) Mode </a:t>
            </a:r>
          </a:p>
        </p:txBody>
      </p:sp>
    </p:spTree>
    <p:extLst>
      <p:ext uri="{BB962C8B-B14F-4D97-AF65-F5344CB8AC3E}">
        <p14:creationId xmlns:p14="http://schemas.microsoft.com/office/powerpoint/2010/main" val="3348925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2180E8-19B2-F655-0408-B6788C5FC863}"/>
              </a:ext>
            </a:extLst>
          </p:cNvPr>
          <p:cNvSpPr txBox="1"/>
          <p:nvPr/>
        </p:nvSpPr>
        <p:spPr>
          <a:xfrm>
            <a:off x="328080" y="-4276"/>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dirty="0"/>
              <a:t>Actual VVC Mode Graphs from PV </a:t>
            </a:r>
          </a:p>
        </p:txBody>
      </p:sp>
      <p:pic>
        <p:nvPicPr>
          <p:cNvPr id="4" name="Picture 3">
            <a:extLst>
              <a:ext uri="{FF2B5EF4-FFF2-40B4-BE49-F238E27FC236}">
                <a16:creationId xmlns:a16="http://schemas.microsoft.com/office/drawing/2014/main" id="{6A3B7DC7-8D88-05B8-C8B2-526022785A1C}"/>
              </a:ext>
            </a:extLst>
          </p:cNvPr>
          <p:cNvPicPr>
            <a:picLocks noChangeAspect="1"/>
          </p:cNvPicPr>
          <p:nvPr/>
        </p:nvPicPr>
        <p:blipFill>
          <a:blip r:embed="rId3">
            <a:extLst>
              <a:ext uri="{28A0092B-C50C-407E-A947-70E740481C1C}">
                <a14:useLocalDpi xmlns:a14="http://schemas.microsoft.com/office/drawing/2010/main" val="0"/>
              </a:ext>
            </a:extLst>
          </a:blip>
          <a:srcRect t="1940"/>
          <a:stretch/>
        </p:blipFill>
        <p:spPr>
          <a:xfrm>
            <a:off x="6799435" y="436250"/>
            <a:ext cx="4936627" cy="2562793"/>
          </a:xfrm>
          <a:prstGeom prst="rect">
            <a:avLst/>
          </a:prstGeom>
        </p:spPr>
      </p:pic>
      <p:pic>
        <p:nvPicPr>
          <p:cNvPr id="6" name="Picture 5">
            <a:extLst>
              <a:ext uri="{FF2B5EF4-FFF2-40B4-BE49-F238E27FC236}">
                <a16:creationId xmlns:a16="http://schemas.microsoft.com/office/drawing/2014/main" id="{CA37BBA6-0210-C8C2-794B-8D790D254E07}"/>
              </a:ext>
            </a:extLst>
          </p:cNvPr>
          <p:cNvPicPr>
            <a:picLocks noChangeAspect="1"/>
          </p:cNvPicPr>
          <p:nvPr/>
        </p:nvPicPr>
        <p:blipFill>
          <a:blip r:embed="rId4">
            <a:extLst>
              <a:ext uri="{28A0092B-C50C-407E-A947-70E740481C1C}">
                <a14:useLocalDpi xmlns:a14="http://schemas.microsoft.com/office/drawing/2010/main" val="0"/>
              </a:ext>
            </a:extLst>
          </a:blip>
          <a:srcRect t="1" b="2525"/>
          <a:stretch/>
        </p:blipFill>
        <p:spPr>
          <a:xfrm>
            <a:off x="6799435" y="3243648"/>
            <a:ext cx="4936630" cy="2562792"/>
          </a:xfrm>
          <a:prstGeom prst="rect">
            <a:avLst/>
          </a:prstGeom>
        </p:spPr>
      </p:pic>
      <p:cxnSp>
        <p:nvCxnSpPr>
          <p:cNvPr id="5" name="Straight Connector 4">
            <a:extLst>
              <a:ext uri="{FF2B5EF4-FFF2-40B4-BE49-F238E27FC236}">
                <a16:creationId xmlns:a16="http://schemas.microsoft.com/office/drawing/2014/main" id="{D26AC514-932E-81D7-50E3-3C159260102E}"/>
              </a:ext>
            </a:extLst>
          </p:cNvPr>
          <p:cNvCxnSpPr>
            <a:cxnSpLocks/>
          </p:cNvCxnSpPr>
          <p:nvPr/>
        </p:nvCxnSpPr>
        <p:spPr>
          <a:xfrm>
            <a:off x="6542552" y="346364"/>
            <a:ext cx="0" cy="6177671"/>
          </a:xfrm>
          <a:prstGeom prst="line">
            <a:avLst/>
          </a:prstGeom>
          <a:ln w="127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8F831052-D867-D811-697C-4DECEB360C38}"/>
              </a:ext>
            </a:extLst>
          </p:cNvPr>
          <p:cNvSpPr txBox="1"/>
          <p:nvPr/>
        </p:nvSpPr>
        <p:spPr>
          <a:xfrm>
            <a:off x="347244" y="1259588"/>
            <a:ext cx="6010718" cy="2308324"/>
          </a:xfrm>
          <a:prstGeom prst="rect">
            <a:avLst/>
          </a:prstGeom>
          <a:noFill/>
        </p:spPr>
        <p:txBody>
          <a:bodyPr wrap="square">
            <a:spAutoFit/>
          </a:bodyPr>
          <a:lstStyle/>
          <a:p>
            <a:pPr marL="285750" indent="-285750" algn="just" fontAlgn="base">
              <a:buFont typeface="Arial" panose="020B0604020202020204" pitchFamily="34" charset="0"/>
              <a:buChar char="•"/>
            </a:pPr>
            <a:r>
              <a:rPr lang="en-US" b="1" dirty="0"/>
              <a:t>Observing the PV (35040x751) and V(35040x1379) datasets: </a:t>
            </a:r>
            <a:r>
              <a:rPr lang="en-US" dirty="0"/>
              <a:t>I noticed we have access to the labelled VVC PVs. This will help us fact check our methods.</a:t>
            </a:r>
          </a:p>
          <a:p>
            <a:pPr marL="285750" indent="-285750" algn="just" fontAlgn="base">
              <a:buFont typeface="Arial" panose="020B0604020202020204" pitchFamily="34" charset="0"/>
              <a:buChar char="•"/>
            </a:pPr>
            <a:endParaRPr lang="en-US" dirty="0"/>
          </a:p>
          <a:p>
            <a:pPr marL="285750" indent="-285750" algn="just" fontAlgn="base">
              <a:buFont typeface="Arial" panose="020B0604020202020204" pitchFamily="34" charset="0"/>
              <a:buChar char="•"/>
            </a:pPr>
            <a:r>
              <a:rPr lang="en-US" dirty="0">
                <a:solidFill>
                  <a:srgbClr val="FF0000"/>
                </a:solidFill>
              </a:rPr>
              <a:t>The curves to the right are what governs the VVC modes for the PV/Inverters, they look good! And definitely agree with the literature.</a:t>
            </a:r>
          </a:p>
          <a:p>
            <a:pPr algn="just" fontAlgn="base"/>
            <a:endParaRPr lang="en-US" dirty="0"/>
          </a:p>
        </p:txBody>
      </p:sp>
      <p:pic>
        <p:nvPicPr>
          <p:cNvPr id="12" name="Picture 11" descr="A screenshot of a computer&#10;&#10;Description automatically generated">
            <a:extLst>
              <a:ext uri="{FF2B5EF4-FFF2-40B4-BE49-F238E27FC236}">
                <a16:creationId xmlns:a16="http://schemas.microsoft.com/office/drawing/2014/main" id="{8922EFAB-74D4-2ACD-9CFF-B1E8918E6053}"/>
              </a:ext>
            </a:extLst>
          </p:cNvPr>
          <p:cNvPicPr>
            <a:picLocks noChangeAspect="1"/>
          </p:cNvPicPr>
          <p:nvPr/>
        </p:nvPicPr>
        <p:blipFill>
          <a:blip r:embed="rId5"/>
          <a:srcRect l="39733" t="50180" r="19803" b="3901"/>
          <a:stretch/>
        </p:blipFill>
        <p:spPr>
          <a:xfrm>
            <a:off x="3226845" y="4047075"/>
            <a:ext cx="3131117" cy="2220769"/>
          </a:xfrm>
          <a:prstGeom prst="rect">
            <a:avLst/>
          </a:prstGeom>
        </p:spPr>
      </p:pic>
      <p:sp>
        <p:nvSpPr>
          <p:cNvPr id="14" name="TextBox 13">
            <a:extLst>
              <a:ext uri="{FF2B5EF4-FFF2-40B4-BE49-F238E27FC236}">
                <a16:creationId xmlns:a16="http://schemas.microsoft.com/office/drawing/2014/main" id="{BF6E5FB8-4AB0-0479-1852-E0065FD69CD8}"/>
              </a:ext>
            </a:extLst>
          </p:cNvPr>
          <p:cNvSpPr txBox="1"/>
          <p:nvPr/>
        </p:nvSpPr>
        <p:spPr>
          <a:xfrm>
            <a:off x="521357" y="6424007"/>
            <a:ext cx="6102220" cy="200055"/>
          </a:xfrm>
          <a:prstGeom prst="rect">
            <a:avLst/>
          </a:prstGeom>
          <a:noFill/>
        </p:spPr>
        <p:txBody>
          <a:bodyPr wrap="square">
            <a:spAutoFit/>
          </a:bodyPr>
          <a:lstStyle/>
          <a:p>
            <a:pPr algn="just"/>
            <a:r>
              <a:rPr lang="en-GH" sz="700" dirty="0"/>
              <a:t>Journal homepage: http://ijape.iaescore.com Reactive power control of solar photovoltaic inverters for grid code compliance support</a:t>
            </a:r>
          </a:p>
        </p:txBody>
      </p:sp>
      <p:pic>
        <p:nvPicPr>
          <p:cNvPr id="17" name="Picture 16" descr="A screenshot of a computer&#10;&#10;Description automatically generated">
            <a:extLst>
              <a:ext uri="{FF2B5EF4-FFF2-40B4-BE49-F238E27FC236}">
                <a16:creationId xmlns:a16="http://schemas.microsoft.com/office/drawing/2014/main" id="{22C8B494-F7B0-4E36-4B71-2313C371A3C2}"/>
              </a:ext>
            </a:extLst>
          </p:cNvPr>
          <p:cNvPicPr>
            <a:picLocks noChangeAspect="1"/>
          </p:cNvPicPr>
          <p:nvPr/>
        </p:nvPicPr>
        <p:blipFill>
          <a:blip r:embed="rId5"/>
          <a:srcRect l="31262" t="23403" r="36863" b="51979"/>
          <a:stretch/>
        </p:blipFill>
        <p:spPr>
          <a:xfrm>
            <a:off x="328080" y="4284659"/>
            <a:ext cx="2947208" cy="1422601"/>
          </a:xfrm>
          <a:prstGeom prst="rect">
            <a:avLst/>
          </a:prstGeom>
        </p:spPr>
      </p:pic>
      <p:pic>
        <p:nvPicPr>
          <p:cNvPr id="18" name="Picture 4">
            <a:extLst>
              <a:ext uri="{FF2B5EF4-FFF2-40B4-BE49-F238E27FC236}">
                <a16:creationId xmlns:a16="http://schemas.microsoft.com/office/drawing/2014/main" id="{5F79DC95-B434-F65B-6672-28BC1A478F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8167252">
            <a:off x="4625991" y="2739072"/>
            <a:ext cx="531296" cy="1660302"/>
          </a:xfrm>
          <a:prstGeom prst="rect">
            <a:avLst/>
          </a:prstGeom>
        </p:spPr>
      </p:pic>
      <p:sp>
        <p:nvSpPr>
          <p:cNvPr id="19" name="TextBox 18">
            <a:extLst>
              <a:ext uri="{FF2B5EF4-FFF2-40B4-BE49-F238E27FC236}">
                <a16:creationId xmlns:a16="http://schemas.microsoft.com/office/drawing/2014/main" id="{821E6431-4622-41DF-A32D-C59D53E736EF}"/>
              </a:ext>
            </a:extLst>
          </p:cNvPr>
          <p:cNvSpPr txBox="1"/>
          <p:nvPr/>
        </p:nvSpPr>
        <p:spPr>
          <a:xfrm>
            <a:off x="11538783" y="112146"/>
            <a:ext cx="696571" cy="230832"/>
          </a:xfrm>
          <a:prstGeom prst="rect">
            <a:avLst/>
          </a:prstGeom>
          <a:noFill/>
        </p:spPr>
        <p:txBody>
          <a:bodyPr wrap="square">
            <a:spAutoFit/>
          </a:bodyPr>
          <a:lstStyle/>
          <a:p>
            <a:pPr algn="just" fontAlgn="base"/>
            <a:r>
              <a:rPr lang="en-US" sz="900" b="1" dirty="0">
                <a:solidFill>
                  <a:srgbClr val="FF0000"/>
                </a:solidFill>
              </a:rPr>
              <a:t>PV data</a:t>
            </a:r>
            <a:endParaRPr lang="en-US" sz="900" dirty="0">
              <a:solidFill>
                <a:srgbClr val="FF0000"/>
              </a:solidFill>
            </a:endParaRPr>
          </a:p>
        </p:txBody>
      </p:sp>
    </p:spTree>
    <p:extLst>
      <p:ext uri="{BB962C8B-B14F-4D97-AF65-F5344CB8AC3E}">
        <p14:creationId xmlns:p14="http://schemas.microsoft.com/office/powerpoint/2010/main" val="34451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6323C-6CE7-9851-B338-13516D9836F1}"/>
              </a:ext>
            </a:extLst>
          </p:cNvPr>
          <p:cNvPicPr>
            <a:picLocks noChangeAspect="1"/>
          </p:cNvPicPr>
          <p:nvPr/>
        </p:nvPicPr>
        <p:blipFill>
          <a:blip r:embed="rId3">
            <a:extLst>
              <a:ext uri="{28A0092B-C50C-407E-A947-70E740481C1C}">
                <a14:useLocalDpi xmlns:a14="http://schemas.microsoft.com/office/drawing/2010/main" val="0"/>
              </a:ext>
            </a:extLst>
          </a:blip>
          <a:srcRect l="8711" t="11272" r="7113" b="9554"/>
          <a:stretch/>
        </p:blipFill>
        <p:spPr>
          <a:xfrm>
            <a:off x="7112446" y="523412"/>
            <a:ext cx="4879496" cy="2581683"/>
          </a:xfrm>
          <a:prstGeom prst="rect">
            <a:avLst/>
          </a:prstGeom>
        </p:spPr>
      </p:pic>
      <p:pic>
        <p:nvPicPr>
          <p:cNvPr id="13" name="Picture 12">
            <a:extLst>
              <a:ext uri="{FF2B5EF4-FFF2-40B4-BE49-F238E27FC236}">
                <a16:creationId xmlns:a16="http://schemas.microsoft.com/office/drawing/2014/main" id="{972168AF-F679-F633-23C0-82FF77BCEADE}"/>
              </a:ext>
            </a:extLst>
          </p:cNvPr>
          <p:cNvPicPr>
            <a:picLocks noChangeAspect="1"/>
          </p:cNvPicPr>
          <p:nvPr/>
        </p:nvPicPr>
        <p:blipFill>
          <a:blip r:embed="rId4">
            <a:extLst>
              <a:ext uri="{28A0092B-C50C-407E-A947-70E740481C1C}">
                <a14:useLocalDpi xmlns:a14="http://schemas.microsoft.com/office/drawing/2010/main" val="0"/>
              </a:ext>
            </a:extLst>
          </a:blip>
          <a:srcRect l="9287" t="11339" r="7548" b="9440"/>
          <a:stretch/>
        </p:blipFill>
        <p:spPr>
          <a:xfrm>
            <a:off x="7112446" y="3255380"/>
            <a:ext cx="4879496" cy="2614543"/>
          </a:xfrm>
          <a:prstGeom prst="rect">
            <a:avLst/>
          </a:prstGeom>
        </p:spPr>
      </p:pic>
      <p:sp>
        <p:nvSpPr>
          <p:cNvPr id="5" name="TextBox 4">
            <a:extLst>
              <a:ext uri="{FF2B5EF4-FFF2-40B4-BE49-F238E27FC236}">
                <a16:creationId xmlns:a16="http://schemas.microsoft.com/office/drawing/2014/main" id="{428207A7-03ED-AA21-D920-0DC6112E56B0}"/>
              </a:ext>
            </a:extLst>
          </p:cNvPr>
          <p:cNvSpPr txBox="1"/>
          <p:nvPr/>
        </p:nvSpPr>
        <p:spPr>
          <a:xfrm>
            <a:off x="328080" y="-4276"/>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dirty="0"/>
              <a:t>Measured VVC Mode Graphs from PV </a:t>
            </a:r>
          </a:p>
        </p:txBody>
      </p:sp>
      <p:sp>
        <p:nvSpPr>
          <p:cNvPr id="6" name="TextBox 5">
            <a:extLst>
              <a:ext uri="{FF2B5EF4-FFF2-40B4-BE49-F238E27FC236}">
                <a16:creationId xmlns:a16="http://schemas.microsoft.com/office/drawing/2014/main" id="{3E2F9882-BBA2-F071-5B21-20ABB74BD487}"/>
              </a:ext>
            </a:extLst>
          </p:cNvPr>
          <p:cNvSpPr txBox="1"/>
          <p:nvPr/>
        </p:nvSpPr>
        <p:spPr>
          <a:xfrm>
            <a:off x="328080" y="1214519"/>
            <a:ext cx="6337841" cy="2446824"/>
          </a:xfrm>
          <a:prstGeom prst="rect">
            <a:avLst/>
          </a:prstGeom>
          <a:noFill/>
        </p:spPr>
        <p:txBody>
          <a:bodyPr wrap="square">
            <a:spAutoFit/>
          </a:bodyPr>
          <a:lstStyle/>
          <a:p>
            <a:pPr marL="285750" indent="-285750" algn="just" fontAlgn="base">
              <a:buFont typeface="Arial" panose="020B0604020202020204" pitchFamily="34" charset="0"/>
              <a:buChar char="•"/>
            </a:pPr>
            <a:r>
              <a:rPr lang="en-US" sz="1700" dirty="0"/>
              <a:t>Sketched pvReactivePower vs. Voltage. The PV reactive power is in p.u. or %, this was Q/Sn.  </a:t>
            </a:r>
          </a:p>
          <a:p>
            <a:pPr marL="171450" indent="-171450" algn="just" fontAlgn="base">
              <a:buFont typeface="Arial" panose="020B0604020202020204" pitchFamily="34" charset="0"/>
              <a:buChar char="•"/>
            </a:pPr>
            <a:endParaRPr lang="en-US" sz="1700" dirty="0"/>
          </a:p>
          <a:p>
            <a:pPr marL="285750" indent="-285750" algn="just" fontAlgn="base">
              <a:buFont typeface="Arial" panose="020B0604020202020204" pitchFamily="34" charset="0"/>
              <a:buChar char="•"/>
            </a:pPr>
            <a:r>
              <a:rPr lang="en-US" sz="1700" dirty="0"/>
              <a:t>The data looks good and translates well to the actual VVC modes that govern them.</a:t>
            </a:r>
          </a:p>
          <a:p>
            <a:pPr marL="171450" indent="-171450" algn="just" fontAlgn="base">
              <a:buFont typeface="Arial" panose="020B0604020202020204" pitchFamily="34" charset="0"/>
              <a:buChar char="•"/>
            </a:pPr>
            <a:endParaRPr lang="en-US" sz="1700" dirty="0"/>
          </a:p>
          <a:p>
            <a:pPr marL="285750" indent="-285750" algn="just" fontAlgn="base">
              <a:buFont typeface="Arial" panose="020B0604020202020204" pitchFamily="34" charset="0"/>
              <a:buChar char="•"/>
            </a:pPr>
            <a:r>
              <a:rPr lang="en-US" sz="1700" dirty="0"/>
              <a:t>Some reconstruction needed to be done. Like removing all zeroes, and then connecting the remaining lines…including the ones that form the deadband. And flipping signs.</a:t>
            </a:r>
          </a:p>
        </p:txBody>
      </p:sp>
      <p:cxnSp>
        <p:nvCxnSpPr>
          <p:cNvPr id="2" name="Straight Connector 1">
            <a:extLst>
              <a:ext uri="{FF2B5EF4-FFF2-40B4-BE49-F238E27FC236}">
                <a16:creationId xmlns:a16="http://schemas.microsoft.com/office/drawing/2014/main" id="{AE36D4DC-E47F-1262-8608-9C14DAA08A79}"/>
              </a:ext>
            </a:extLst>
          </p:cNvPr>
          <p:cNvCxnSpPr>
            <a:cxnSpLocks/>
          </p:cNvCxnSpPr>
          <p:nvPr/>
        </p:nvCxnSpPr>
        <p:spPr>
          <a:xfrm>
            <a:off x="6843492" y="342978"/>
            <a:ext cx="0" cy="6348762"/>
          </a:xfrm>
          <a:prstGeom prst="line">
            <a:avLst/>
          </a:prstGeom>
          <a:ln w="127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BB41A211-E776-B376-E167-510115C79D3F}"/>
              </a:ext>
            </a:extLst>
          </p:cNvPr>
          <p:cNvSpPr txBox="1"/>
          <p:nvPr/>
        </p:nvSpPr>
        <p:spPr>
          <a:xfrm>
            <a:off x="11538783" y="112146"/>
            <a:ext cx="696571" cy="230832"/>
          </a:xfrm>
          <a:prstGeom prst="rect">
            <a:avLst/>
          </a:prstGeom>
          <a:noFill/>
        </p:spPr>
        <p:txBody>
          <a:bodyPr wrap="square">
            <a:spAutoFit/>
          </a:bodyPr>
          <a:lstStyle/>
          <a:p>
            <a:pPr algn="just" fontAlgn="base"/>
            <a:r>
              <a:rPr lang="en-US" sz="900" b="1" dirty="0">
                <a:solidFill>
                  <a:srgbClr val="FF0000"/>
                </a:solidFill>
              </a:rPr>
              <a:t>PV data</a:t>
            </a:r>
            <a:endParaRPr lang="en-US" sz="900" dirty="0">
              <a:solidFill>
                <a:srgbClr val="FF0000"/>
              </a:solidFill>
            </a:endParaRPr>
          </a:p>
        </p:txBody>
      </p:sp>
      <p:pic>
        <p:nvPicPr>
          <p:cNvPr id="9" name="Picture 8">
            <a:extLst>
              <a:ext uri="{FF2B5EF4-FFF2-40B4-BE49-F238E27FC236}">
                <a16:creationId xmlns:a16="http://schemas.microsoft.com/office/drawing/2014/main" id="{88C00890-0110-4655-2CE6-6B26ADDA8AC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6091" y="3773076"/>
            <a:ext cx="5222142" cy="2802917"/>
          </a:xfrm>
          <a:prstGeom prst="rect">
            <a:avLst/>
          </a:prstGeom>
        </p:spPr>
      </p:pic>
      <p:sp>
        <p:nvSpPr>
          <p:cNvPr id="14" name="TextBox 13">
            <a:extLst>
              <a:ext uri="{FF2B5EF4-FFF2-40B4-BE49-F238E27FC236}">
                <a16:creationId xmlns:a16="http://schemas.microsoft.com/office/drawing/2014/main" id="{973017E1-DF09-5965-63B1-8A2F580F1D3F}"/>
              </a:ext>
            </a:extLst>
          </p:cNvPr>
          <p:cNvSpPr txBox="1"/>
          <p:nvPr/>
        </p:nvSpPr>
        <p:spPr>
          <a:xfrm>
            <a:off x="5690153" y="4753177"/>
            <a:ext cx="1177718" cy="646331"/>
          </a:xfrm>
          <a:prstGeom prst="rect">
            <a:avLst/>
          </a:prstGeom>
          <a:noFill/>
        </p:spPr>
        <p:txBody>
          <a:bodyPr wrap="square">
            <a:spAutoFit/>
          </a:bodyPr>
          <a:lstStyle/>
          <a:p>
            <a:pPr algn="just" fontAlgn="base"/>
            <a:r>
              <a:rPr lang="en-US" sz="1200" dirty="0">
                <a:solidFill>
                  <a:srgbClr val="FF0000"/>
                </a:solidFill>
              </a:rPr>
              <a:t>Pretty </a:t>
            </a:r>
            <a:r>
              <a:rPr lang="en-US" sz="1200" dirty="0"/>
              <a:t>🥹</a:t>
            </a:r>
            <a:endParaRPr lang="en-US" sz="1200" dirty="0">
              <a:solidFill>
                <a:srgbClr val="FF0000"/>
              </a:solidFill>
            </a:endParaRPr>
          </a:p>
          <a:p>
            <a:pPr algn="just" fontAlgn="base"/>
            <a:r>
              <a:rPr lang="en-US" sz="1200" dirty="0">
                <a:solidFill>
                  <a:srgbClr val="FF0000"/>
                </a:solidFill>
              </a:rPr>
              <a:t>but meaningless</a:t>
            </a:r>
          </a:p>
        </p:txBody>
      </p:sp>
      <p:pic>
        <p:nvPicPr>
          <p:cNvPr id="15" name="Picture 4">
            <a:extLst>
              <a:ext uri="{FF2B5EF4-FFF2-40B4-BE49-F238E27FC236}">
                <a16:creationId xmlns:a16="http://schemas.microsoft.com/office/drawing/2014/main" id="{D7E7F76E-8877-BB57-FC6D-C407CBD17D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0771804">
            <a:off x="11230066" y="2692159"/>
            <a:ext cx="379756" cy="1186739"/>
          </a:xfrm>
          <a:prstGeom prst="rect">
            <a:avLst/>
          </a:prstGeom>
        </p:spPr>
      </p:pic>
    </p:spTree>
    <p:extLst>
      <p:ext uri="{BB962C8B-B14F-4D97-AF65-F5344CB8AC3E}">
        <p14:creationId xmlns:p14="http://schemas.microsoft.com/office/powerpoint/2010/main" val="286719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41A6FC-EA69-BC0F-0876-09A2D2D9AC9F}"/>
              </a:ext>
            </a:extLst>
          </p:cNvPr>
          <p:cNvPicPr>
            <a:picLocks noChangeAspect="1"/>
          </p:cNvPicPr>
          <p:nvPr/>
        </p:nvPicPr>
        <p:blipFill>
          <a:blip r:embed="rId3">
            <a:extLst>
              <a:ext uri="{28A0092B-C50C-407E-A947-70E740481C1C}">
                <a14:useLocalDpi xmlns:a14="http://schemas.microsoft.com/office/drawing/2010/main" val="0"/>
              </a:ext>
            </a:extLst>
          </a:blip>
          <a:srcRect l="9068" t="11554" r="7536" b="8808"/>
          <a:stretch/>
        </p:blipFill>
        <p:spPr>
          <a:xfrm>
            <a:off x="416696" y="1102946"/>
            <a:ext cx="5997398" cy="3221528"/>
          </a:xfrm>
          <a:prstGeom prst="rect">
            <a:avLst/>
          </a:prstGeom>
        </p:spPr>
      </p:pic>
      <p:sp>
        <p:nvSpPr>
          <p:cNvPr id="5" name="TextBox 4">
            <a:extLst>
              <a:ext uri="{FF2B5EF4-FFF2-40B4-BE49-F238E27FC236}">
                <a16:creationId xmlns:a16="http://schemas.microsoft.com/office/drawing/2014/main" id="{428207A7-03ED-AA21-D920-0DC6112E56B0}"/>
              </a:ext>
            </a:extLst>
          </p:cNvPr>
          <p:cNvSpPr txBox="1"/>
          <p:nvPr/>
        </p:nvSpPr>
        <p:spPr>
          <a:xfrm>
            <a:off x="328080" y="-65236"/>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dirty="0"/>
              <a:t>Measured VVC Mode Graphs from PV </a:t>
            </a:r>
          </a:p>
        </p:txBody>
      </p:sp>
      <p:pic>
        <p:nvPicPr>
          <p:cNvPr id="7" name="Picture 6">
            <a:extLst>
              <a:ext uri="{FF2B5EF4-FFF2-40B4-BE49-F238E27FC236}">
                <a16:creationId xmlns:a16="http://schemas.microsoft.com/office/drawing/2014/main" id="{50170F0C-8BBA-8C2F-EE91-53B552D5FF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79351" y="594167"/>
            <a:ext cx="4984568" cy="2628474"/>
          </a:xfrm>
          <a:prstGeom prst="rect">
            <a:avLst/>
          </a:prstGeom>
        </p:spPr>
      </p:pic>
      <p:pic>
        <p:nvPicPr>
          <p:cNvPr id="9" name="Picture 8">
            <a:extLst>
              <a:ext uri="{FF2B5EF4-FFF2-40B4-BE49-F238E27FC236}">
                <a16:creationId xmlns:a16="http://schemas.microsoft.com/office/drawing/2014/main" id="{2E683409-78F1-B1D8-88A4-455FEF827ED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79351" y="3314218"/>
            <a:ext cx="4984568" cy="2609844"/>
          </a:xfrm>
          <a:prstGeom prst="rect">
            <a:avLst/>
          </a:prstGeom>
        </p:spPr>
      </p:pic>
      <p:cxnSp>
        <p:nvCxnSpPr>
          <p:cNvPr id="11" name="Straight Connector 10">
            <a:extLst>
              <a:ext uri="{FF2B5EF4-FFF2-40B4-BE49-F238E27FC236}">
                <a16:creationId xmlns:a16="http://schemas.microsoft.com/office/drawing/2014/main" id="{A82F2B92-B8CF-8B7E-E650-7788583571AE}"/>
              </a:ext>
            </a:extLst>
          </p:cNvPr>
          <p:cNvCxnSpPr>
            <a:cxnSpLocks/>
          </p:cNvCxnSpPr>
          <p:nvPr/>
        </p:nvCxnSpPr>
        <p:spPr>
          <a:xfrm>
            <a:off x="6646722" y="342978"/>
            <a:ext cx="0" cy="6377862"/>
          </a:xfrm>
          <a:prstGeom prst="line">
            <a:avLst/>
          </a:prstGeom>
          <a:ln w="12700"/>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E90AFF5-15A0-366B-8782-CF657CD9E7CB}"/>
              </a:ext>
            </a:extLst>
          </p:cNvPr>
          <p:cNvSpPr txBox="1"/>
          <p:nvPr/>
        </p:nvSpPr>
        <p:spPr>
          <a:xfrm>
            <a:off x="11538783" y="112146"/>
            <a:ext cx="696571" cy="230832"/>
          </a:xfrm>
          <a:prstGeom prst="rect">
            <a:avLst/>
          </a:prstGeom>
          <a:noFill/>
        </p:spPr>
        <p:txBody>
          <a:bodyPr wrap="square">
            <a:spAutoFit/>
          </a:bodyPr>
          <a:lstStyle/>
          <a:p>
            <a:pPr algn="just" fontAlgn="base"/>
            <a:r>
              <a:rPr lang="en-US" sz="900" b="1" dirty="0">
                <a:solidFill>
                  <a:srgbClr val="FF0000"/>
                </a:solidFill>
              </a:rPr>
              <a:t>PV data</a:t>
            </a:r>
            <a:endParaRPr lang="en-US" sz="900" dirty="0">
              <a:solidFill>
                <a:srgbClr val="FF0000"/>
              </a:solidFill>
            </a:endParaRPr>
          </a:p>
        </p:txBody>
      </p:sp>
      <p:sp>
        <p:nvSpPr>
          <p:cNvPr id="15" name="TextBox 14">
            <a:extLst>
              <a:ext uri="{FF2B5EF4-FFF2-40B4-BE49-F238E27FC236}">
                <a16:creationId xmlns:a16="http://schemas.microsoft.com/office/drawing/2014/main" id="{C532A895-0C03-416D-D8D3-A8A1D8E8C463}"/>
              </a:ext>
            </a:extLst>
          </p:cNvPr>
          <p:cNvSpPr txBox="1"/>
          <p:nvPr/>
        </p:nvSpPr>
        <p:spPr>
          <a:xfrm>
            <a:off x="329708" y="5235529"/>
            <a:ext cx="3405386" cy="815608"/>
          </a:xfrm>
          <a:prstGeom prst="rect">
            <a:avLst/>
          </a:prstGeom>
          <a:noFill/>
        </p:spPr>
        <p:txBody>
          <a:bodyPr wrap="square">
            <a:spAutoFit/>
          </a:bodyPr>
          <a:lstStyle/>
          <a:p>
            <a:pPr marL="285750" indent="-285750" algn="just" fontAlgn="base">
              <a:buFont typeface="Arial" panose="020B0604020202020204" pitchFamily="34" charset="0"/>
              <a:buChar char="•"/>
            </a:pPr>
            <a:r>
              <a:rPr lang="en-US" sz="1400" dirty="0"/>
              <a:t>Sketched all VVC controlled panels.</a:t>
            </a:r>
          </a:p>
          <a:p>
            <a:pPr marL="285750" indent="-285750" algn="just" fontAlgn="base">
              <a:buFont typeface="Arial" panose="020B0604020202020204" pitchFamily="34" charset="0"/>
              <a:buChar char="•"/>
            </a:pPr>
            <a:endParaRPr lang="en-US" sz="500" dirty="0"/>
          </a:p>
          <a:p>
            <a:pPr marL="285750" indent="-285750" algn="just" fontAlgn="base">
              <a:buFont typeface="Arial" panose="020B0604020202020204" pitchFamily="34" charset="0"/>
              <a:buChar char="•"/>
            </a:pPr>
            <a:r>
              <a:rPr lang="en-US" sz="1400" dirty="0"/>
              <a:t>Plotted subset of only the first </a:t>
            </a:r>
          </a:p>
          <a:p>
            <a:pPr algn="just" fontAlgn="base"/>
            <a:r>
              <a:rPr lang="en-US" sz="1400" dirty="0"/>
              <a:t>      7 panels.</a:t>
            </a:r>
          </a:p>
        </p:txBody>
      </p:sp>
      <p:graphicFrame>
        <p:nvGraphicFramePr>
          <p:cNvPr id="17" name="Table 16">
            <a:extLst>
              <a:ext uri="{FF2B5EF4-FFF2-40B4-BE49-F238E27FC236}">
                <a16:creationId xmlns:a16="http://schemas.microsoft.com/office/drawing/2014/main" id="{532FBD43-06F0-A879-A02F-DFDDBF91D08D}"/>
              </a:ext>
            </a:extLst>
          </p:cNvPr>
          <p:cNvGraphicFramePr>
            <a:graphicFrameLocks noGrp="1"/>
          </p:cNvGraphicFramePr>
          <p:nvPr>
            <p:extLst>
              <p:ext uri="{D42A27DB-BD31-4B8C-83A1-F6EECF244321}">
                <p14:modId xmlns:p14="http://schemas.microsoft.com/office/powerpoint/2010/main" val="2204886398"/>
              </p:ext>
            </p:extLst>
          </p:nvPr>
        </p:nvGraphicFramePr>
        <p:xfrm>
          <a:off x="3966094" y="4424061"/>
          <a:ext cx="2448000" cy="2179320"/>
        </p:xfrm>
        <a:graphic>
          <a:graphicData uri="http://schemas.openxmlformats.org/drawingml/2006/table">
            <a:tbl>
              <a:tblPr/>
              <a:tblGrid>
                <a:gridCol w="1224000">
                  <a:extLst>
                    <a:ext uri="{9D8B030D-6E8A-4147-A177-3AD203B41FA5}">
                      <a16:colId xmlns:a16="http://schemas.microsoft.com/office/drawing/2014/main" val="405762218"/>
                    </a:ext>
                  </a:extLst>
                </a:gridCol>
                <a:gridCol w="1224000">
                  <a:extLst>
                    <a:ext uri="{9D8B030D-6E8A-4147-A177-3AD203B41FA5}">
                      <a16:colId xmlns:a16="http://schemas.microsoft.com/office/drawing/2014/main" val="1310733723"/>
                    </a:ext>
                  </a:extLst>
                </a:gridCol>
              </a:tblGrid>
              <a:tr h="0">
                <a:tc>
                  <a:txBody>
                    <a:bodyPr/>
                    <a:lstStyle/>
                    <a:p>
                      <a:r>
                        <a:rPr lang="en-US" sz="900" dirty="0"/>
                        <a:t>PV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Mean Squared 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375574"/>
                  </a:ext>
                </a:extLst>
              </a:tr>
              <a:tr h="0">
                <a:tc>
                  <a:txBody>
                    <a:bodyPr/>
                    <a:lstStyle/>
                    <a:p>
                      <a:r>
                        <a:rPr lang="en-US" sz="10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a:t>0.0007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3196600"/>
                  </a:ext>
                </a:extLst>
              </a:tr>
              <a:tr h="0">
                <a:tc>
                  <a:txBody>
                    <a:bodyPr/>
                    <a:lstStyle/>
                    <a:p>
                      <a:r>
                        <a:rPr lang="en-US" sz="10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a:t>0.0023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8364058"/>
                  </a:ext>
                </a:extLst>
              </a:tr>
              <a:tr h="0">
                <a:tc>
                  <a:txBody>
                    <a:bodyPr/>
                    <a:lstStyle/>
                    <a:p>
                      <a:r>
                        <a:rPr lang="en-US" sz="1000"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a:t>0.0004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4360112"/>
                  </a:ext>
                </a:extLst>
              </a:tr>
              <a:tr h="0">
                <a:tc>
                  <a:txBody>
                    <a:bodyPr/>
                    <a:lstStyle/>
                    <a:p>
                      <a:r>
                        <a:rPr lang="en-US" sz="100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a:t>0.0072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6711137"/>
                  </a:ext>
                </a:extLst>
              </a:tr>
              <a:tr h="0">
                <a:tc>
                  <a:txBody>
                    <a:bodyPr/>
                    <a:lstStyle/>
                    <a:p>
                      <a:r>
                        <a:rPr lang="en-US" sz="100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a:t>0.0085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3552748"/>
                  </a:ext>
                </a:extLst>
              </a:tr>
              <a:tr h="0">
                <a:tc>
                  <a:txBody>
                    <a:bodyPr/>
                    <a:lstStyle/>
                    <a:p>
                      <a:r>
                        <a:rPr lang="en-US" sz="100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a:t>0.0011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1901117"/>
                  </a:ext>
                </a:extLst>
              </a:tr>
              <a:tr h="0">
                <a:tc>
                  <a:txBody>
                    <a:bodyPr/>
                    <a:lstStyle/>
                    <a:p>
                      <a:r>
                        <a:rPr lang="en-US" sz="100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a:t>0.0001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7798515"/>
                  </a:ext>
                </a:extLst>
              </a:tr>
              <a:tr h="0">
                <a:tc>
                  <a:txBody>
                    <a:bodyPr/>
                    <a:lstStyle/>
                    <a:p>
                      <a:r>
                        <a:rPr lang="en-US" sz="1000" b="1"/>
                        <a:t>Overall</a:t>
                      </a:r>
                      <a:endParaRPr 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1" dirty="0"/>
                        <a:t>0.0029</a:t>
                      </a:r>
                      <a:endParaRPr 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8369413"/>
                  </a:ext>
                </a:extLst>
              </a:tr>
            </a:tbl>
          </a:graphicData>
        </a:graphic>
      </p:graphicFrame>
      <p:sp>
        <p:nvSpPr>
          <p:cNvPr id="19" name="TextBox 18">
            <a:extLst>
              <a:ext uri="{FF2B5EF4-FFF2-40B4-BE49-F238E27FC236}">
                <a16:creationId xmlns:a16="http://schemas.microsoft.com/office/drawing/2014/main" id="{E7B66F92-71E1-AABD-18BC-C4E695A2D7CC}"/>
              </a:ext>
            </a:extLst>
          </p:cNvPr>
          <p:cNvSpPr txBox="1"/>
          <p:nvPr/>
        </p:nvSpPr>
        <p:spPr>
          <a:xfrm>
            <a:off x="477656" y="4424061"/>
            <a:ext cx="2265544" cy="276999"/>
          </a:xfrm>
          <a:prstGeom prst="rect">
            <a:avLst/>
          </a:prstGeom>
          <a:noFill/>
        </p:spPr>
        <p:txBody>
          <a:bodyPr wrap="square">
            <a:spAutoFit/>
          </a:bodyPr>
          <a:lstStyle/>
          <a:p>
            <a:pPr algn="just" fontAlgn="base"/>
            <a:r>
              <a:rPr lang="en-US" sz="1200" dirty="0">
                <a:solidFill>
                  <a:srgbClr val="FF0000"/>
                </a:solidFill>
              </a:rPr>
              <a:t>Pretty 🤩</a:t>
            </a:r>
            <a:r>
              <a:rPr lang="en-US" sz="1200" dirty="0"/>
              <a:t>,</a:t>
            </a:r>
            <a:r>
              <a:rPr lang="en-US" sz="1200" dirty="0">
                <a:solidFill>
                  <a:srgbClr val="FF0000"/>
                </a:solidFill>
              </a:rPr>
              <a:t> and meaningful</a:t>
            </a:r>
          </a:p>
        </p:txBody>
      </p:sp>
    </p:spTree>
    <p:extLst>
      <p:ext uri="{BB962C8B-B14F-4D97-AF65-F5344CB8AC3E}">
        <p14:creationId xmlns:p14="http://schemas.microsoft.com/office/powerpoint/2010/main" val="482529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2180E8-19B2-F655-0408-B6788C5FC863}"/>
              </a:ext>
            </a:extLst>
          </p:cNvPr>
          <p:cNvSpPr txBox="1"/>
          <p:nvPr/>
        </p:nvSpPr>
        <p:spPr>
          <a:xfrm>
            <a:off x="328080" y="-244694"/>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dirty="0"/>
              <a:t>Comparing Actual vs Measured VVC Mode Graphs from PV </a:t>
            </a:r>
          </a:p>
        </p:txBody>
      </p:sp>
      <p:pic>
        <p:nvPicPr>
          <p:cNvPr id="4" name="Picture 3">
            <a:extLst>
              <a:ext uri="{FF2B5EF4-FFF2-40B4-BE49-F238E27FC236}">
                <a16:creationId xmlns:a16="http://schemas.microsoft.com/office/drawing/2014/main" id="{6FAD6A1E-4CB2-6179-C555-1AC9F582DCBF}"/>
              </a:ext>
            </a:extLst>
          </p:cNvPr>
          <p:cNvPicPr>
            <a:picLocks noChangeAspect="1"/>
          </p:cNvPicPr>
          <p:nvPr/>
        </p:nvPicPr>
        <p:blipFill>
          <a:blip r:embed="rId3">
            <a:extLst>
              <a:ext uri="{28A0092B-C50C-407E-A947-70E740481C1C}">
                <a14:useLocalDpi xmlns:a14="http://schemas.microsoft.com/office/drawing/2010/main" val="0"/>
              </a:ext>
            </a:extLst>
          </a:blip>
          <a:srcRect b="32721"/>
          <a:stretch/>
        </p:blipFill>
        <p:spPr>
          <a:xfrm>
            <a:off x="406139" y="856476"/>
            <a:ext cx="10790247" cy="3938547"/>
          </a:xfrm>
          <a:prstGeom prst="rect">
            <a:avLst/>
          </a:prstGeom>
        </p:spPr>
      </p:pic>
      <p:sp>
        <p:nvSpPr>
          <p:cNvPr id="3" name="TextBox 2">
            <a:extLst>
              <a:ext uri="{FF2B5EF4-FFF2-40B4-BE49-F238E27FC236}">
                <a16:creationId xmlns:a16="http://schemas.microsoft.com/office/drawing/2014/main" id="{131057E0-AF19-01FE-D6A4-9D6C5A1830CF}"/>
              </a:ext>
            </a:extLst>
          </p:cNvPr>
          <p:cNvSpPr txBox="1"/>
          <p:nvPr/>
        </p:nvSpPr>
        <p:spPr>
          <a:xfrm>
            <a:off x="11538783" y="112146"/>
            <a:ext cx="696571" cy="230832"/>
          </a:xfrm>
          <a:prstGeom prst="rect">
            <a:avLst/>
          </a:prstGeom>
          <a:noFill/>
        </p:spPr>
        <p:txBody>
          <a:bodyPr wrap="square">
            <a:spAutoFit/>
          </a:bodyPr>
          <a:lstStyle/>
          <a:p>
            <a:pPr algn="just" fontAlgn="base"/>
            <a:r>
              <a:rPr lang="en-US" sz="900" b="1" dirty="0">
                <a:solidFill>
                  <a:srgbClr val="FF0000"/>
                </a:solidFill>
              </a:rPr>
              <a:t>PV data</a:t>
            </a:r>
            <a:endParaRPr lang="en-US" sz="900" dirty="0">
              <a:solidFill>
                <a:srgbClr val="FF0000"/>
              </a:solidFill>
            </a:endParaRPr>
          </a:p>
        </p:txBody>
      </p:sp>
      <p:pic>
        <p:nvPicPr>
          <p:cNvPr id="9" name="Picture 8">
            <a:extLst>
              <a:ext uri="{FF2B5EF4-FFF2-40B4-BE49-F238E27FC236}">
                <a16:creationId xmlns:a16="http://schemas.microsoft.com/office/drawing/2014/main" id="{DBDC1065-7D53-B9FB-BE01-D796A77DCA4C}"/>
              </a:ext>
            </a:extLst>
          </p:cNvPr>
          <p:cNvPicPr>
            <a:picLocks noChangeAspect="1"/>
          </p:cNvPicPr>
          <p:nvPr/>
        </p:nvPicPr>
        <p:blipFill>
          <a:blip r:embed="rId3">
            <a:extLst>
              <a:ext uri="{28A0092B-C50C-407E-A947-70E740481C1C}">
                <a14:useLocalDpi xmlns:a14="http://schemas.microsoft.com/office/drawing/2010/main" val="0"/>
              </a:ext>
            </a:extLst>
          </a:blip>
          <a:srcRect t="67114" r="66336" b="84"/>
          <a:stretch/>
        </p:blipFill>
        <p:spPr>
          <a:xfrm>
            <a:off x="406139" y="4795023"/>
            <a:ext cx="3632461" cy="1920240"/>
          </a:xfrm>
          <a:prstGeom prst="rect">
            <a:avLst/>
          </a:prstGeom>
        </p:spPr>
      </p:pic>
      <p:sp>
        <p:nvSpPr>
          <p:cNvPr id="10" name="TextBox 9">
            <a:extLst>
              <a:ext uri="{FF2B5EF4-FFF2-40B4-BE49-F238E27FC236}">
                <a16:creationId xmlns:a16="http://schemas.microsoft.com/office/drawing/2014/main" id="{A7BCC07C-30D5-4E57-896D-40EAAF3298D9}"/>
              </a:ext>
            </a:extLst>
          </p:cNvPr>
          <p:cNvSpPr txBox="1"/>
          <p:nvPr/>
        </p:nvSpPr>
        <p:spPr>
          <a:xfrm>
            <a:off x="4190656" y="5385811"/>
            <a:ext cx="3221212" cy="738664"/>
          </a:xfrm>
          <a:prstGeom prst="rect">
            <a:avLst/>
          </a:prstGeom>
          <a:noFill/>
        </p:spPr>
        <p:txBody>
          <a:bodyPr wrap="square">
            <a:spAutoFit/>
          </a:bodyPr>
          <a:lstStyle/>
          <a:p>
            <a:pPr marL="285750" indent="-285750" algn="just" fontAlgn="base">
              <a:buFont typeface="Arial" panose="020B0604020202020204" pitchFamily="34" charset="0"/>
              <a:buChar char="•"/>
            </a:pPr>
            <a:r>
              <a:rPr lang="en-US" sz="1400" dirty="0"/>
              <a:t>The 7 measured curves translates well…albeit not fully, to their corresponding VVC rules. </a:t>
            </a:r>
          </a:p>
        </p:txBody>
      </p:sp>
    </p:spTree>
    <p:extLst>
      <p:ext uri="{BB962C8B-B14F-4D97-AF65-F5344CB8AC3E}">
        <p14:creationId xmlns:p14="http://schemas.microsoft.com/office/powerpoint/2010/main" val="1272468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FD4619-3B7C-8D6A-5702-8DFFE0C550D9}"/>
              </a:ext>
            </a:extLst>
          </p:cNvPr>
          <p:cNvPicPr>
            <a:picLocks noChangeAspect="1"/>
          </p:cNvPicPr>
          <p:nvPr/>
        </p:nvPicPr>
        <p:blipFill>
          <a:blip r:embed="rId3">
            <a:extLst>
              <a:ext uri="{28A0092B-C50C-407E-A947-70E740481C1C}">
                <a14:useLocalDpi xmlns:a14="http://schemas.microsoft.com/office/drawing/2010/main" val="0"/>
              </a:ext>
            </a:extLst>
          </a:blip>
          <a:srcRect l="8993" t="12366" r="6914" b="7215"/>
          <a:stretch/>
        </p:blipFill>
        <p:spPr>
          <a:xfrm>
            <a:off x="434760" y="1127269"/>
            <a:ext cx="9321948" cy="5014451"/>
          </a:xfrm>
          <a:prstGeom prst="rect">
            <a:avLst/>
          </a:prstGeom>
        </p:spPr>
      </p:pic>
      <p:sp>
        <p:nvSpPr>
          <p:cNvPr id="3" name="TextBox 2">
            <a:extLst>
              <a:ext uri="{FF2B5EF4-FFF2-40B4-BE49-F238E27FC236}">
                <a16:creationId xmlns:a16="http://schemas.microsoft.com/office/drawing/2014/main" id="{2822C3CA-332B-6E9A-846C-3A897F908F0D}"/>
              </a:ext>
            </a:extLst>
          </p:cNvPr>
          <p:cNvSpPr txBox="1"/>
          <p:nvPr/>
        </p:nvSpPr>
        <p:spPr>
          <a:xfrm>
            <a:off x="328080" y="-65236"/>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dirty="0"/>
              <a:t>Measured Non-VVC Mode Graphs</a:t>
            </a:r>
          </a:p>
        </p:txBody>
      </p:sp>
      <p:sp>
        <p:nvSpPr>
          <p:cNvPr id="4" name="TextBox 3">
            <a:extLst>
              <a:ext uri="{FF2B5EF4-FFF2-40B4-BE49-F238E27FC236}">
                <a16:creationId xmlns:a16="http://schemas.microsoft.com/office/drawing/2014/main" id="{857F80B2-2363-43CD-6644-DE5762D6C6A4}"/>
              </a:ext>
            </a:extLst>
          </p:cNvPr>
          <p:cNvSpPr txBox="1"/>
          <p:nvPr/>
        </p:nvSpPr>
        <p:spPr>
          <a:xfrm>
            <a:off x="11538783" y="112146"/>
            <a:ext cx="696571" cy="230832"/>
          </a:xfrm>
          <a:prstGeom prst="rect">
            <a:avLst/>
          </a:prstGeom>
          <a:noFill/>
        </p:spPr>
        <p:txBody>
          <a:bodyPr wrap="square">
            <a:spAutoFit/>
          </a:bodyPr>
          <a:lstStyle/>
          <a:p>
            <a:pPr algn="just" fontAlgn="base"/>
            <a:r>
              <a:rPr lang="en-US" sz="900" b="1" dirty="0">
                <a:solidFill>
                  <a:srgbClr val="FF0000"/>
                </a:solidFill>
              </a:rPr>
              <a:t>PV data</a:t>
            </a:r>
            <a:endParaRPr lang="en-US" sz="900" dirty="0">
              <a:solidFill>
                <a:srgbClr val="FF0000"/>
              </a:solidFill>
            </a:endParaRPr>
          </a:p>
        </p:txBody>
      </p:sp>
      <p:cxnSp>
        <p:nvCxnSpPr>
          <p:cNvPr id="6" name="Straight Connector 5">
            <a:extLst>
              <a:ext uri="{FF2B5EF4-FFF2-40B4-BE49-F238E27FC236}">
                <a16:creationId xmlns:a16="http://schemas.microsoft.com/office/drawing/2014/main" id="{5DAE4D00-D5DB-07BF-FEE5-41196133A845}"/>
              </a:ext>
            </a:extLst>
          </p:cNvPr>
          <p:cNvCxnSpPr>
            <a:cxnSpLocks/>
          </p:cNvCxnSpPr>
          <p:nvPr/>
        </p:nvCxnSpPr>
        <p:spPr>
          <a:xfrm>
            <a:off x="9999522" y="640080"/>
            <a:ext cx="0" cy="5501640"/>
          </a:xfrm>
          <a:prstGeom prst="line">
            <a:avLst/>
          </a:prstGeom>
          <a:ln w="1270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77E3ADC-10C4-F778-F846-2A37B02811D0}"/>
              </a:ext>
            </a:extLst>
          </p:cNvPr>
          <p:cNvSpPr txBox="1"/>
          <p:nvPr/>
        </p:nvSpPr>
        <p:spPr>
          <a:xfrm>
            <a:off x="10164065" y="1343704"/>
            <a:ext cx="1806534" cy="2893100"/>
          </a:xfrm>
          <a:prstGeom prst="rect">
            <a:avLst/>
          </a:prstGeom>
          <a:noFill/>
        </p:spPr>
        <p:txBody>
          <a:bodyPr wrap="square">
            <a:spAutoFit/>
          </a:bodyPr>
          <a:lstStyle/>
          <a:p>
            <a:pPr marL="285750" indent="-285750" fontAlgn="base">
              <a:buFont typeface="Arial" panose="020B0604020202020204" pitchFamily="34" charset="0"/>
              <a:buChar char="•"/>
            </a:pPr>
            <a:r>
              <a:rPr lang="en-US" sz="1400" dirty="0"/>
              <a:t>Plotted non-VVC mode graphs (Qpu vs. Vpu)</a:t>
            </a:r>
          </a:p>
          <a:p>
            <a:pPr marL="285750" indent="-285750" fontAlgn="base">
              <a:buFont typeface="Arial" panose="020B0604020202020204" pitchFamily="34" charset="0"/>
              <a:buChar char="•"/>
            </a:pPr>
            <a:endParaRPr lang="en-US" sz="1400" dirty="0"/>
          </a:p>
          <a:p>
            <a:pPr marL="285750" indent="-285750" fontAlgn="base">
              <a:buFont typeface="Arial" panose="020B0604020202020204" pitchFamily="34" charset="0"/>
              <a:buChar char="•"/>
            </a:pPr>
            <a:r>
              <a:rPr lang="en-US" sz="1400" dirty="0"/>
              <a:t>Plotting non-VVC modes within PV structured data (701), means although they are non-VVC, they could be other controls.</a:t>
            </a:r>
          </a:p>
        </p:txBody>
      </p:sp>
    </p:spTree>
    <p:extLst>
      <p:ext uri="{BB962C8B-B14F-4D97-AF65-F5344CB8AC3E}">
        <p14:creationId xmlns:p14="http://schemas.microsoft.com/office/powerpoint/2010/main" val="2156634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8D2AE0-65FD-7D71-0455-2A00FEB9CF62}"/>
              </a:ext>
            </a:extLst>
          </p:cNvPr>
          <p:cNvPicPr>
            <a:picLocks noChangeAspect="1"/>
          </p:cNvPicPr>
          <p:nvPr/>
        </p:nvPicPr>
        <p:blipFill>
          <a:blip r:embed="rId3">
            <a:extLst>
              <a:ext uri="{28A0092B-C50C-407E-A947-70E740481C1C}">
                <a14:useLocalDpi xmlns:a14="http://schemas.microsoft.com/office/drawing/2010/main" val="0"/>
              </a:ext>
            </a:extLst>
          </a:blip>
          <a:srcRect l="8346" t="10857" r="7750" b="9088"/>
          <a:stretch/>
        </p:blipFill>
        <p:spPr>
          <a:xfrm>
            <a:off x="6809446" y="368333"/>
            <a:ext cx="5054471" cy="2712720"/>
          </a:xfrm>
          <a:prstGeom prst="rect">
            <a:avLst/>
          </a:prstGeom>
        </p:spPr>
      </p:pic>
      <p:graphicFrame>
        <p:nvGraphicFramePr>
          <p:cNvPr id="7" name="Table 6">
            <a:extLst>
              <a:ext uri="{FF2B5EF4-FFF2-40B4-BE49-F238E27FC236}">
                <a16:creationId xmlns:a16="http://schemas.microsoft.com/office/drawing/2014/main" id="{4DA10071-E818-F8B8-800B-A12AF0A99234}"/>
              </a:ext>
            </a:extLst>
          </p:cNvPr>
          <p:cNvGraphicFramePr>
            <a:graphicFrameLocks noGrp="1"/>
          </p:cNvGraphicFramePr>
          <p:nvPr>
            <p:extLst>
              <p:ext uri="{D42A27DB-BD31-4B8C-83A1-F6EECF244321}">
                <p14:modId xmlns:p14="http://schemas.microsoft.com/office/powerpoint/2010/main" val="1333772554"/>
              </p:ext>
            </p:extLst>
          </p:nvPr>
        </p:nvGraphicFramePr>
        <p:xfrm>
          <a:off x="631881" y="3889156"/>
          <a:ext cx="5654040" cy="2194560"/>
        </p:xfrm>
        <a:graphic>
          <a:graphicData uri="http://schemas.openxmlformats.org/drawingml/2006/table">
            <a:tbl>
              <a:tblPr/>
              <a:tblGrid>
                <a:gridCol w="1884680">
                  <a:extLst>
                    <a:ext uri="{9D8B030D-6E8A-4147-A177-3AD203B41FA5}">
                      <a16:colId xmlns:a16="http://schemas.microsoft.com/office/drawing/2014/main" val="2822724738"/>
                    </a:ext>
                  </a:extLst>
                </a:gridCol>
                <a:gridCol w="1884680">
                  <a:extLst>
                    <a:ext uri="{9D8B030D-6E8A-4147-A177-3AD203B41FA5}">
                      <a16:colId xmlns:a16="http://schemas.microsoft.com/office/drawing/2014/main" val="2174430370"/>
                    </a:ext>
                  </a:extLst>
                </a:gridCol>
                <a:gridCol w="1884680">
                  <a:extLst>
                    <a:ext uri="{9D8B030D-6E8A-4147-A177-3AD203B41FA5}">
                      <a16:colId xmlns:a16="http://schemas.microsoft.com/office/drawing/2014/main" val="2456864957"/>
                    </a:ext>
                  </a:extLst>
                </a:gridCol>
              </a:tblGrid>
              <a:tr h="268605">
                <a:tc>
                  <a:txBody>
                    <a:bodyPr/>
                    <a:lstStyle/>
                    <a:p>
                      <a:r>
                        <a:rPr lang="en-US" sz="1200" dirty="0"/>
                        <a:t>PV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Gradient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Power Factor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9637743"/>
                  </a:ext>
                </a:extLst>
              </a:tr>
              <a:tr h="268605">
                <a:tc>
                  <a:txBody>
                    <a:bodyPr/>
                    <a:lstStyle/>
                    <a:p>
                      <a:r>
                        <a:rPr lang="en-US" sz="1200"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a:t>-0.20906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dirty="0"/>
                        <a:t>0.97884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678647862"/>
                  </a:ext>
                </a:extLst>
              </a:tr>
              <a:tr h="268605">
                <a:tc>
                  <a:txBody>
                    <a:bodyPr/>
                    <a:lstStyle/>
                    <a:p>
                      <a:r>
                        <a:rPr lang="en-US" sz="1200"/>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2.4428e-12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4335706"/>
                  </a:ext>
                </a:extLst>
              </a:tr>
              <a:tr h="268605">
                <a:tc>
                  <a:txBody>
                    <a:bodyPr/>
                    <a:lstStyle/>
                    <a:p>
                      <a:r>
                        <a:rPr lang="en-US" sz="1200"/>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3.2437e-12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2422157"/>
                  </a:ext>
                </a:extLst>
              </a:tr>
              <a:tr h="268605">
                <a:tc>
                  <a:txBody>
                    <a:bodyPr/>
                    <a:lstStyle/>
                    <a:p>
                      <a:r>
                        <a:rPr lang="en-US" sz="1200"/>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a:t>-0.40858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dirty="0"/>
                        <a:t>0.92571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37367999"/>
                  </a:ext>
                </a:extLst>
              </a:tr>
              <a:tr h="268605">
                <a:tc>
                  <a:txBody>
                    <a:bodyPr/>
                    <a:lstStyle/>
                    <a:p>
                      <a:r>
                        <a:rPr lang="en-US" sz="1200"/>
                        <a: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3.4731e-12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2101154"/>
                  </a:ext>
                </a:extLst>
              </a:tr>
              <a:tr h="268605">
                <a:tc>
                  <a:txBody>
                    <a:bodyPr/>
                    <a:lstStyle/>
                    <a:p>
                      <a:r>
                        <a:rPr lang="en-US" sz="1200"/>
                        <a:t>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2.6686e-12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2687505"/>
                  </a:ext>
                </a:extLst>
              </a:tr>
              <a:tr h="268605">
                <a:tc>
                  <a:txBody>
                    <a:bodyPr/>
                    <a:lstStyle/>
                    <a:p>
                      <a:r>
                        <a:rPr lang="en-US" sz="1200"/>
                        <a:t>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2.8743e-12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997219"/>
                  </a:ext>
                </a:extLst>
              </a:tr>
            </a:tbl>
          </a:graphicData>
        </a:graphic>
      </p:graphicFrame>
      <p:pic>
        <p:nvPicPr>
          <p:cNvPr id="3" name="Picture 2">
            <a:extLst>
              <a:ext uri="{FF2B5EF4-FFF2-40B4-BE49-F238E27FC236}">
                <a16:creationId xmlns:a16="http://schemas.microsoft.com/office/drawing/2014/main" id="{1BA83E7E-163C-C411-E774-FA403BE517A7}"/>
              </a:ext>
            </a:extLst>
          </p:cNvPr>
          <p:cNvPicPr>
            <a:picLocks noChangeAspect="1"/>
          </p:cNvPicPr>
          <p:nvPr/>
        </p:nvPicPr>
        <p:blipFill>
          <a:blip r:embed="rId4"/>
          <a:srcRect l="8250" t="9524" r="7322" b="8381"/>
          <a:stretch/>
        </p:blipFill>
        <p:spPr>
          <a:xfrm>
            <a:off x="6809446" y="3222182"/>
            <a:ext cx="5054471" cy="2764565"/>
          </a:xfrm>
          <a:prstGeom prst="rect">
            <a:avLst/>
          </a:prstGeom>
        </p:spPr>
      </p:pic>
      <p:sp>
        <p:nvSpPr>
          <p:cNvPr id="4" name="TextBox 3">
            <a:extLst>
              <a:ext uri="{FF2B5EF4-FFF2-40B4-BE49-F238E27FC236}">
                <a16:creationId xmlns:a16="http://schemas.microsoft.com/office/drawing/2014/main" id="{5514199B-971C-D719-B178-D8615D80B1D0}"/>
              </a:ext>
            </a:extLst>
          </p:cNvPr>
          <p:cNvSpPr txBox="1"/>
          <p:nvPr/>
        </p:nvSpPr>
        <p:spPr>
          <a:xfrm>
            <a:off x="328080" y="-65236"/>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700" dirty="0"/>
              <a:t>Measured Non-VVC Mode Graphs (PF)</a:t>
            </a:r>
          </a:p>
        </p:txBody>
      </p:sp>
      <p:cxnSp>
        <p:nvCxnSpPr>
          <p:cNvPr id="8" name="Straight Connector 7">
            <a:extLst>
              <a:ext uri="{FF2B5EF4-FFF2-40B4-BE49-F238E27FC236}">
                <a16:creationId xmlns:a16="http://schemas.microsoft.com/office/drawing/2014/main" id="{1A874453-7CA1-C466-69C3-8703E73AD0A9}"/>
              </a:ext>
            </a:extLst>
          </p:cNvPr>
          <p:cNvCxnSpPr>
            <a:cxnSpLocks/>
          </p:cNvCxnSpPr>
          <p:nvPr/>
        </p:nvCxnSpPr>
        <p:spPr>
          <a:xfrm>
            <a:off x="6589721" y="368333"/>
            <a:ext cx="0" cy="6017227"/>
          </a:xfrm>
          <a:prstGeom prst="line">
            <a:avLst/>
          </a:prstGeom>
          <a:ln w="1270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D97EEEA-B0B3-2DFD-C93F-70E26F2E290A}"/>
              </a:ext>
            </a:extLst>
          </p:cNvPr>
          <p:cNvSpPr txBox="1"/>
          <p:nvPr/>
        </p:nvSpPr>
        <p:spPr>
          <a:xfrm>
            <a:off x="328079" y="1214519"/>
            <a:ext cx="6118442" cy="1754326"/>
          </a:xfrm>
          <a:prstGeom prst="rect">
            <a:avLst/>
          </a:prstGeom>
          <a:noFill/>
        </p:spPr>
        <p:txBody>
          <a:bodyPr wrap="square">
            <a:spAutoFit/>
          </a:bodyPr>
          <a:lstStyle/>
          <a:p>
            <a:pPr marL="285750" indent="-285750" algn="just" fontAlgn="base">
              <a:buFont typeface="Arial" panose="020B0604020202020204" pitchFamily="34" charset="0"/>
              <a:buChar char="•"/>
            </a:pPr>
            <a:r>
              <a:rPr lang="en-US" dirty="0"/>
              <a:t>The PF controls that had a PF&lt;1, where panels 8 and 13. The data from pV reactive, had the same PFs as the PV structured data.</a:t>
            </a:r>
          </a:p>
          <a:p>
            <a:pPr marL="285750" indent="-285750" algn="just" fontAlgn="base">
              <a:buFont typeface="Arial" panose="020B0604020202020204" pitchFamily="34" charset="0"/>
              <a:buChar char="•"/>
            </a:pPr>
            <a:endParaRPr lang="en-US" dirty="0"/>
          </a:p>
          <a:p>
            <a:pPr marL="285750" indent="-285750" algn="just" fontAlgn="base">
              <a:buFont typeface="Arial" panose="020B0604020202020204" pitchFamily="34" charset="0"/>
              <a:buChar char="•"/>
            </a:pPr>
            <a:r>
              <a:rPr lang="en-US" dirty="0"/>
              <a:t>The graphs also agree with literature of PF control with PF&lt;1, and PF=1.</a:t>
            </a:r>
          </a:p>
        </p:txBody>
      </p:sp>
      <p:sp>
        <p:nvSpPr>
          <p:cNvPr id="10" name="TextBox 9">
            <a:extLst>
              <a:ext uri="{FF2B5EF4-FFF2-40B4-BE49-F238E27FC236}">
                <a16:creationId xmlns:a16="http://schemas.microsoft.com/office/drawing/2014/main" id="{3E96F8B1-4388-2E58-D994-C2AF873099BE}"/>
              </a:ext>
            </a:extLst>
          </p:cNvPr>
          <p:cNvSpPr txBox="1"/>
          <p:nvPr/>
        </p:nvSpPr>
        <p:spPr>
          <a:xfrm>
            <a:off x="11538783" y="112146"/>
            <a:ext cx="696571" cy="230832"/>
          </a:xfrm>
          <a:prstGeom prst="rect">
            <a:avLst/>
          </a:prstGeom>
          <a:noFill/>
        </p:spPr>
        <p:txBody>
          <a:bodyPr wrap="square">
            <a:spAutoFit/>
          </a:bodyPr>
          <a:lstStyle/>
          <a:p>
            <a:pPr algn="just" fontAlgn="base"/>
            <a:r>
              <a:rPr lang="en-US" sz="900" b="1" dirty="0">
                <a:solidFill>
                  <a:srgbClr val="FF0000"/>
                </a:solidFill>
              </a:rPr>
              <a:t>PV data</a:t>
            </a:r>
            <a:endParaRPr lang="en-US" sz="900" dirty="0">
              <a:solidFill>
                <a:srgbClr val="FF0000"/>
              </a:solidFill>
            </a:endParaRPr>
          </a:p>
        </p:txBody>
      </p:sp>
      <p:sp>
        <p:nvSpPr>
          <p:cNvPr id="12" name="TextBox 11">
            <a:extLst>
              <a:ext uri="{FF2B5EF4-FFF2-40B4-BE49-F238E27FC236}">
                <a16:creationId xmlns:a16="http://schemas.microsoft.com/office/drawing/2014/main" id="{E6A1C9D7-79FC-EF43-6CBD-38A5F9DA69AD}"/>
              </a:ext>
            </a:extLst>
          </p:cNvPr>
          <p:cNvSpPr txBox="1"/>
          <p:nvPr/>
        </p:nvSpPr>
        <p:spPr>
          <a:xfrm>
            <a:off x="492896" y="3238446"/>
            <a:ext cx="4353424" cy="276999"/>
          </a:xfrm>
          <a:prstGeom prst="rect">
            <a:avLst/>
          </a:prstGeom>
          <a:noFill/>
        </p:spPr>
        <p:txBody>
          <a:bodyPr wrap="square">
            <a:spAutoFit/>
          </a:bodyPr>
          <a:lstStyle/>
          <a:p>
            <a:pPr algn="just" fontAlgn="base"/>
            <a:r>
              <a:rPr lang="en-US" sz="1200" dirty="0">
                <a:solidFill>
                  <a:srgbClr val="FF0000"/>
                </a:solidFill>
              </a:rPr>
              <a:t>Comparison with literature in the next slide 🛝</a:t>
            </a:r>
          </a:p>
        </p:txBody>
      </p:sp>
    </p:spTree>
    <p:extLst>
      <p:ext uri="{BB962C8B-B14F-4D97-AF65-F5344CB8AC3E}">
        <p14:creationId xmlns:p14="http://schemas.microsoft.com/office/powerpoint/2010/main" val="3532430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8D2AE0-65FD-7D71-0455-2A00FEB9CF62}"/>
              </a:ext>
            </a:extLst>
          </p:cNvPr>
          <p:cNvPicPr>
            <a:picLocks noChangeAspect="1"/>
          </p:cNvPicPr>
          <p:nvPr/>
        </p:nvPicPr>
        <p:blipFill>
          <a:blip r:embed="rId3">
            <a:extLst>
              <a:ext uri="{28A0092B-C50C-407E-A947-70E740481C1C}">
                <a14:useLocalDpi xmlns:a14="http://schemas.microsoft.com/office/drawing/2010/main" val="0"/>
              </a:ext>
            </a:extLst>
          </a:blip>
          <a:srcRect l="8346" t="10857" r="7750" b="9088"/>
          <a:stretch/>
        </p:blipFill>
        <p:spPr>
          <a:xfrm>
            <a:off x="6809446" y="368333"/>
            <a:ext cx="5054471" cy="2712720"/>
          </a:xfrm>
          <a:prstGeom prst="rect">
            <a:avLst/>
          </a:prstGeom>
        </p:spPr>
      </p:pic>
      <p:pic>
        <p:nvPicPr>
          <p:cNvPr id="3" name="Picture 2">
            <a:extLst>
              <a:ext uri="{FF2B5EF4-FFF2-40B4-BE49-F238E27FC236}">
                <a16:creationId xmlns:a16="http://schemas.microsoft.com/office/drawing/2014/main" id="{1BA83E7E-163C-C411-E774-FA403BE517A7}"/>
              </a:ext>
            </a:extLst>
          </p:cNvPr>
          <p:cNvPicPr>
            <a:picLocks noChangeAspect="1"/>
          </p:cNvPicPr>
          <p:nvPr/>
        </p:nvPicPr>
        <p:blipFill>
          <a:blip r:embed="rId4"/>
          <a:srcRect l="8250" t="9524" r="7322" b="8381"/>
          <a:stretch/>
        </p:blipFill>
        <p:spPr>
          <a:xfrm>
            <a:off x="6809446" y="3222182"/>
            <a:ext cx="5054471" cy="2764565"/>
          </a:xfrm>
          <a:prstGeom prst="rect">
            <a:avLst/>
          </a:prstGeom>
        </p:spPr>
      </p:pic>
      <p:sp>
        <p:nvSpPr>
          <p:cNvPr id="4" name="TextBox 3">
            <a:extLst>
              <a:ext uri="{FF2B5EF4-FFF2-40B4-BE49-F238E27FC236}">
                <a16:creationId xmlns:a16="http://schemas.microsoft.com/office/drawing/2014/main" id="{5514199B-971C-D719-B178-D8615D80B1D0}"/>
              </a:ext>
            </a:extLst>
          </p:cNvPr>
          <p:cNvSpPr txBox="1"/>
          <p:nvPr/>
        </p:nvSpPr>
        <p:spPr>
          <a:xfrm>
            <a:off x="328080" y="-65236"/>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700" dirty="0"/>
              <a:t>Measured Non-VVC Mode Graphs (PF)</a:t>
            </a:r>
          </a:p>
        </p:txBody>
      </p:sp>
      <p:cxnSp>
        <p:nvCxnSpPr>
          <p:cNvPr id="8" name="Straight Connector 7">
            <a:extLst>
              <a:ext uri="{FF2B5EF4-FFF2-40B4-BE49-F238E27FC236}">
                <a16:creationId xmlns:a16="http://schemas.microsoft.com/office/drawing/2014/main" id="{1A874453-7CA1-C466-69C3-8703E73AD0A9}"/>
              </a:ext>
            </a:extLst>
          </p:cNvPr>
          <p:cNvCxnSpPr>
            <a:cxnSpLocks/>
          </p:cNvCxnSpPr>
          <p:nvPr/>
        </p:nvCxnSpPr>
        <p:spPr>
          <a:xfrm>
            <a:off x="6589721" y="368333"/>
            <a:ext cx="0" cy="6017227"/>
          </a:xfrm>
          <a:prstGeom prst="line">
            <a:avLst/>
          </a:prstGeom>
          <a:ln w="1270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E96F8B1-4388-2E58-D994-C2AF873099BE}"/>
              </a:ext>
            </a:extLst>
          </p:cNvPr>
          <p:cNvSpPr txBox="1"/>
          <p:nvPr/>
        </p:nvSpPr>
        <p:spPr>
          <a:xfrm>
            <a:off x="11538783" y="112146"/>
            <a:ext cx="696571" cy="230832"/>
          </a:xfrm>
          <a:prstGeom prst="rect">
            <a:avLst/>
          </a:prstGeom>
          <a:noFill/>
        </p:spPr>
        <p:txBody>
          <a:bodyPr wrap="square">
            <a:spAutoFit/>
          </a:bodyPr>
          <a:lstStyle/>
          <a:p>
            <a:pPr algn="just" fontAlgn="base"/>
            <a:r>
              <a:rPr lang="en-US" sz="900" b="1" dirty="0">
                <a:solidFill>
                  <a:srgbClr val="FF0000"/>
                </a:solidFill>
              </a:rPr>
              <a:t>PV data</a:t>
            </a:r>
            <a:endParaRPr lang="en-US" sz="900" dirty="0">
              <a:solidFill>
                <a:srgbClr val="FF0000"/>
              </a:solidFill>
            </a:endParaRPr>
          </a:p>
        </p:txBody>
      </p:sp>
      <p:pic>
        <p:nvPicPr>
          <p:cNvPr id="6" name="Picture 5" descr="A screenshot of a computer&#10;&#10;Description automatically generated">
            <a:extLst>
              <a:ext uri="{FF2B5EF4-FFF2-40B4-BE49-F238E27FC236}">
                <a16:creationId xmlns:a16="http://schemas.microsoft.com/office/drawing/2014/main" id="{C79852BE-F354-C6F7-54D7-C29ABA5CEB13}"/>
              </a:ext>
            </a:extLst>
          </p:cNvPr>
          <p:cNvPicPr>
            <a:picLocks noChangeAspect="1"/>
          </p:cNvPicPr>
          <p:nvPr/>
        </p:nvPicPr>
        <p:blipFill>
          <a:blip r:embed="rId5"/>
          <a:srcRect l="6080" t="57726" r="16078"/>
          <a:stretch/>
        </p:blipFill>
        <p:spPr>
          <a:xfrm>
            <a:off x="319716" y="1275177"/>
            <a:ext cx="6050281" cy="2053590"/>
          </a:xfrm>
          <a:prstGeom prst="rect">
            <a:avLst/>
          </a:prstGeom>
        </p:spPr>
      </p:pic>
      <p:sp>
        <p:nvSpPr>
          <p:cNvPr id="11" name="Oval 10">
            <a:extLst>
              <a:ext uri="{FF2B5EF4-FFF2-40B4-BE49-F238E27FC236}">
                <a16:creationId xmlns:a16="http://schemas.microsoft.com/office/drawing/2014/main" id="{DB9BC04D-7D2C-068A-647D-2A6AAFF22C11}"/>
              </a:ext>
            </a:extLst>
          </p:cNvPr>
          <p:cNvSpPr/>
          <p:nvPr/>
        </p:nvSpPr>
        <p:spPr>
          <a:xfrm>
            <a:off x="4379945" y="1082040"/>
            <a:ext cx="2058066" cy="178126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H"/>
          </a:p>
        </p:txBody>
      </p:sp>
      <p:pic>
        <p:nvPicPr>
          <p:cNvPr id="14" name="Picture 13" descr="A screenshot of a computer&#10;&#10;Description automatically generated">
            <a:extLst>
              <a:ext uri="{FF2B5EF4-FFF2-40B4-BE49-F238E27FC236}">
                <a16:creationId xmlns:a16="http://schemas.microsoft.com/office/drawing/2014/main" id="{6704A9DD-39D7-2E42-5AEF-9B9CF6540A55}"/>
              </a:ext>
            </a:extLst>
          </p:cNvPr>
          <p:cNvPicPr>
            <a:picLocks noChangeAspect="1"/>
          </p:cNvPicPr>
          <p:nvPr/>
        </p:nvPicPr>
        <p:blipFill>
          <a:blip r:embed="rId6"/>
          <a:srcRect l="17843" t="54966" r="29608" b="359"/>
          <a:stretch/>
        </p:blipFill>
        <p:spPr>
          <a:xfrm>
            <a:off x="2019509" y="4907920"/>
            <a:ext cx="3267390" cy="1736079"/>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D2DA7DE7-1F1E-BC29-9EF6-8F23971EF68A}"/>
              </a:ext>
            </a:extLst>
          </p:cNvPr>
          <p:cNvPicPr>
            <a:picLocks noChangeAspect="1"/>
          </p:cNvPicPr>
          <p:nvPr/>
        </p:nvPicPr>
        <p:blipFill>
          <a:blip r:embed="rId7"/>
          <a:srcRect l="18040" t="50744" r="29412" b="7481"/>
          <a:stretch/>
        </p:blipFill>
        <p:spPr>
          <a:xfrm>
            <a:off x="2019512" y="3328767"/>
            <a:ext cx="3267387" cy="1623430"/>
          </a:xfrm>
          <a:prstGeom prst="rect">
            <a:avLst/>
          </a:prstGeom>
        </p:spPr>
      </p:pic>
    </p:spTree>
    <p:extLst>
      <p:ext uri="{BB962C8B-B14F-4D97-AF65-F5344CB8AC3E}">
        <p14:creationId xmlns:p14="http://schemas.microsoft.com/office/powerpoint/2010/main" val="1681461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864DE93-A443-077E-2998-73AA8ACE6BC2}"/>
              </a:ext>
            </a:extLst>
          </p:cNvPr>
          <p:cNvPicPr>
            <a:picLocks noChangeAspect="1"/>
          </p:cNvPicPr>
          <p:nvPr/>
        </p:nvPicPr>
        <p:blipFill>
          <a:blip r:embed="rId3"/>
          <a:srcRect l="9071" t="11050" r="7688" b="7422"/>
          <a:stretch/>
        </p:blipFill>
        <p:spPr>
          <a:xfrm>
            <a:off x="6882142" y="3193574"/>
            <a:ext cx="4776458" cy="2631450"/>
          </a:xfrm>
          <a:prstGeom prst="rect">
            <a:avLst/>
          </a:prstGeom>
        </p:spPr>
      </p:pic>
      <p:pic>
        <p:nvPicPr>
          <p:cNvPr id="4" name="Picture 3">
            <a:extLst>
              <a:ext uri="{FF2B5EF4-FFF2-40B4-BE49-F238E27FC236}">
                <a16:creationId xmlns:a16="http://schemas.microsoft.com/office/drawing/2014/main" id="{6F1A47BD-6831-8C48-7850-081CD50B31CC}"/>
              </a:ext>
            </a:extLst>
          </p:cNvPr>
          <p:cNvPicPr>
            <a:picLocks noChangeAspect="1"/>
          </p:cNvPicPr>
          <p:nvPr/>
        </p:nvPicPr>
        <p:blipFill>
          <a:blip r:embed="rId4"/>
          <a:srcRect l="8053" t="11049" r="7277" b="8442"/>
          <a:stretch/>
        </p:blipFill>
        <p:spPr>
          <a:xfrm>
            <a:off x="6882142" y="520361"/>
            <a:ext cx="4788080" cy="2560886"/>
          </a:xfrm>
          <a:prstGeom prst="rect">
            <a:avLst/>
          </a:prstGeom>
        </p:spPr>
      </p:pic>
      <p:pic>
        <p:nvPicPr>
          <p:cNvPr id="5" name="Picture 4">
            <a:extLst>
              <a:ext uri="{FF2B5EF4-FFF2-40B4-BE49-F238E27FC236}">
                <a16:creationId xmlns:a16="http://schemas.microsoft.com/office/drawing/2014/main" id="{08FB0D68-78DF-FFF2-667A-379887E60C4A}"/>
              </a:ext>
            </a:extLst>
          </p:cNvPr>
          <p:cNvPicPr>
            <a:picLocks noChangeAspect="1"/>
          </p:cNvPicPr>
          <p:nvPr/>
        </p:nvPicPr>
        <p:blipFill>
          <a:blip r:embed="rId5"/>
          <a:srcRect l="8072" t="11504" r="6127" b="6968"/>
          <a:stretch/>
        </p:blipFill>
        <p:spPr>
          <a:xfrm>
            <a:off x="421661" y="1058100"/>
            <a:ext cx="5875629" cy="3140413"/>
          </a:xfrm>
          <a:prstGeom prst="rect">
            <a:avLst/>
          </a:prstGeom>
        </p:spPr>
      </p:pic>
      <p:sp>
        <p:nvSpPr>
          <p:cNvPr id="6" name="TextBox 5">
            <a:extLst>
              <a:ext uri="{FF2B5EF4-FFF2-40B4-BE49-F238E27FC236}">
                <a16:creationId xmlns:a16="http://schemas.microsoft.com/office/drawing/2014/main" id="{9B571B53-8A8E-C7F5-D0A5-E478F553BAE9}"/>
              </a:ext>
            </a:extLst>
          </p:cNvPr>
          <p:cNvSpPr txBox="1"/>
          <p:nvPr/>
        </p:nvSpPr>
        <p:spPr>
          <a:xfrm>
            <a:off x="328080" y="-65236"/>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dirty="0"/>
              <a:t>Measured Non-VVC Mode Graphs</a:t>
            </a:r>
          </a:p>
        </p:txBody>
      </p:sp>
      <p:sp>
        <p:nvSpPr>
          <p:cNvPr id="8" name="TextBox 7">
            <a:extLst>
              <a:ext uri="{FF2B5EF4-FFF2-40B4-BE49-F238E27FC236}">
                <a16:creationId xmlns:a16="http://schemas.microsoft.com/office/drawing/2014/main" id="{BF1C7E2E-AD11-3025-850C-379F14225146}"/>
              </a:ext>
            </a:extLst>
          </p:cNvPr>
          <p:cNvSpPr txBox="1"/>
          <p:nvPr/>
        </p:nvSpPr>
        <p:spPr>
          <a:xfrm>
            <a:off x="11538783" y="112146"/>
            <a:ext cx="696571" cy="230832"/>
          </a:xfrm>
          <a:prstGeom prst="rect">
            <a:avLst/>
          </a:prstGeom>
          <a:noFill/>
        </p:spPr>
        <p:txBody>
          <a:bodyPr wrap="square">
            <a:spAutoFit/>
          </a:bodyPr>
          <a:lstStyle/>
          <a:p>
            <a:pPr algn="just" fontAlgn="base"/>
            <a:r>
              <a:rPr lang="en-US" sz="900" b="1" dirty="0">
                <a:solidFill>
                  <a:srgbClr val="FF0000"/>
                </a:solidFill>
              </a:rPr>
              <a:t>PV data</a:t>
            </a:r>
            <a:endParaRPr lang="en-US" sz="900" dirty="0">
              <a:solidFill>
                <a:srgbClr val="FF0000"/>
              </a:solidFill>
            </a:endParaRPr>
          </a:p>
        </p:txBody>
      </p:sp>
      <p:cxnSp>
        <p:nvCxnSpPr>
          <p:cNvPr id="9" name="Straight Connector 8">
            <a:extLst>
              <a:ext uri="{FF2B5EF4-FFF2-40B4-BE49-F238E27FC236}">
                <a16:creationId xmlns:a16="http://schemas.microsoft.com/office/drawing/2014/main" id="{9F88647C-D22C-A5E5-AB3A-2DBD10E3079A}"/>
              </a:ext>
            </a:extLst>
          </p:cNvPr>
          <p:cNvCxnSpPr>
            <a:cxnSpLocks/>
          </p:cNvCxnSpPr>
          <p:nvPr/>
        </p:nvCxnSpPr>
        <p:spPr>
          <a:xfrm>
            <a:off x="6589721" y="368333"/>
            <a:ext cx="0" cy="6017227"/>
          </a:xfrm>
          <a:prstGeom prst="line">
            <a:avLst/>
          </a:prstGeom>
          <a:ln w="1270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067EBCBA-FF95-BB28-7FB1-B742C1EB2C88}"/>
              </a:ext>
            </a:extLst>
          </p:cNvPr>
          <p:cNvSpPr txBox="1"/>
          <p:nvPr/>
        </p:nvSpPr>
        <p:spPr>
          <a:xfrm>
            <a:off x="273049" y="4355410"/>
            <a:ext cx="5969181" cy="307777"/>
          </a:xfrm>
          <a:prstGeom prst="rect">
            <a:avLst/>
          </a:prstGeom>
          <a:noFill/>
        </p:spPr>
        <p:txBody>
          <a:bodyPr wrap="square">
            <a:spAutoFit/>
          </a:bodyPr>
          <a:lstStyle/>
          <a:p>
            <a:pPr marL="285750" indent="-285750" algn="just" fontAlgn="base">
              <a:buFont typeface="Arial" panose="020B0604020202020204" pitchFamily="34" charset="0"/>
              <a:buChar char="•"/>
            </a:pPr>
            <a:r>
              <a:rPr lang="en-US" sz="1400" dirty="0"/>
              <a:t>Plotting PF vs. normalized active power to observe relationship.</a:t>
            </a:r>
          </a:p>
        </p:txBody>
      </p:sp>
      <p:pic>
        <p:nvPicPr>
          <p:cNvPr id="14" name="Picture 13" descr="A screenshot of a computer&#10;&#10;Description automatically generated">
            <a:extLst>
              <a:ext uri="{FF2B5EF4-FFF2-40B4-BE49-F238E27FC236}">
                <a16:creationId xmlns:a16="http://schemas.microsoft.com/office/drawing/2014/main" id="{58D43402-B57D-0E74-71EE-B0FEB89637AE}"/>
              </a:ext>
            </a:extLst>
          </p:cNvPr>
          <p:cNvPicPr>
            <a:picLocks noChangeAspect="1"/>
          </p:cNvPicPr>
          <p:nvPr/>
        </p:nvPicPr>
        <p:blipFill>
          <a:blip r:embed="rId6"/>
          <a:srcRect l="18628" t="51764" r="30980" b="-1019"/>
          <a:stretch/>
        </p:blipFill>
        <p:spPr>
          <a:xfrm>
            <a:off x="1886348" y="4663187"/>
            <a:ext cx="3001395" cy="1833537"/>
          </a:xfrm>
          <a:prstGeom prst="rect">
            <a:avLst/>
          </a:prstGeom>
        </p:spPr>
      </p:pic>
    </p:spTree>
    <p:extLst>
      <p:ext uri="{BB962C8B-B14F-4D97-AF65-F5344CB8AC3E}">
        <p14:creationId xmlns:p14="http://schemas.microsoft.com/office/powerpoint/2010/main" val="1114140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471055" y="96976"/>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Simple Euclidean Distance Method</a:t>
            </a:r>
          </a:p>
        </p:txBody>
      </p:sp>
      <p:sp>
        <p:nvSpPr>
          <p:cNvPr id="3" name="Title 1">
            <a:extLst>
              <a:ext uri="{FF2B5EF4-FFF2-40B4-BE49-F238E27FC236}">
                <a16:creationId xmlns:a16="http://schemas.microsoft.com/office/drawing/2014/main" id="{0DE3F010-1DD4-D3B0-215F-9432F5A3B0C5}"/>
              </a:ext>
            </a:extLst>
          </p:cNvPr>
          <p:cNvSpPr txBox="1">
            <a:spLocks/>
          </p:cNvSpPr>
          <p:nvPr/>
        </p:nvSpPr>
        <p:spPr>
          <a:xfrm>
            <a:off x="471055" y="896587"/>
            <a:ext cx="11216897" cy="11360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fontAlgn="base"/>
            <a:endParaRPr lang="en-US" sz="900" b="0">
              <a:solidFill>
                <a:srgbClr val="000000"/>
              </a:solidFill>
              <a:latin typeface="Abadi" panose="020B0604020104020204" pitchFamily="34" charset="0"/>
            </a:endParaRPr>
          </a:p>
        </p:txBody>
      </p:sp>
      <p:sp>
        <p:nvSpPr>
          <p:cNvPr id="12" name="Title 1">
            <a:extLst>
              <a:ext uri="{FF2B5EF4-FFF2-40B4-BE49-F238E27FC236}">
                <a16:creationId xmlns:a16="http://schemas.microsoft.com/office/drawing/2014/main" id="{CECFCA42-681C-84B3-6E56-F5680C74C544}"/>
              </a:ext>
            </a:extLst>
          </p:cNvPr>
          <p:cNvSpPr txBox="1">
            <a:spLocks/>
          </p:cNvSpPr>
          <p:nvPr/>
        </p:nvSpPr>
        <p:spPr>
          <a:xfrm>
            <a:off x="334734" y="1779054"/>
            <a:ext cx="11208036" cy="36171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just" fontAlgn="base">
              <a:lnSpc>
                <a:spcPct val="150000"/>
              </a:lnSpc>
              <a:buFont typeface="Arial" panose="020B0604020202020204" pitchFamily="34" charset="0"/>
              <a:buChar char="•"/>
            </a:pPr>
            <a:endParaRPr lang="en-US" sz="170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1">
            <a:extLst>
              <a:ext uri="{FF2B5EF4-FFF2-40B4-BE49-F238E27FC236}">
                <a16:creationId xmlns:a16="http://schemas.microsoft.com/office/drawing/2014/main" id="{D6549E12-F5EB-5899-2347-4AEEAB11A64F}"/>
              </a:ext>
            </a:extLst>
          </p:cNvPr>
          <p:cNvSpPr>
            <a:spLocks noChangeArrowheads="1"/>
          </p:cNvSpPr>
          <p:nvPr/>
        </p:nvSpPr>
        <p:spPr bwMode="auto">
          <a:xfrm>
            <a:off x="487553" y="3251870"/>
            <a:ext cx="184731"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endParaRPr lang="en-GH" sz="2000"/>
          </a:p>
        </p:txBody>
      </p:sp>
      <p:sp>
        <p:nvSpPr>
          <p:cNvPr id="8" name="Rectangle 2">
            <a:extLst>
              <a:ext uri="{FF2B5EF4-FFF2-40B4-BE49-F238E27FC236}">
                <a16:creationId xmlns:a16="http://schemas.microsoft.com/office/drawing/2014/main" id="{0E0D819C-2849-ACC9-38BA-EF84B9BF5F66}"/>
              </a:ext>
            </a:extLst>
          </p:cNvPr>
          <p:cNvSpPr>
            <a:spLocks noChangeArrowheads="1"/>
          </p:cNvSpPr>
          <p:nvPr/>
        </p:nvSpPr>
        <p:spPr bwMode="auto">
          <a:xfrm>
            <a:off x="487553" y="3074898"/>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H" altLang="en-GH" sz="2000" b="0" i="0" u="none" strike="noStrike" cap="none" normalizeH="0" baseline="0">
                <a:ln>
                  <a:noFill/>
                </a:ln>
                <a:solidFill>
                  <a:srgbClr val="000000"/>
                </a:solidFill>
                <a:effectLst/>
                <a:latin typeface="Söhne"/>
              </a:rPr>
            </a:br>
            <a:endParaRPr kumimoji="0" lang="en-GH" altLang="en-GH" sz="2000" b="0" i="0" u="none" strike="noStrike" cap="none" normalizeH="0" baseline="0">
              <a:ln>
                <a:noFill/>
              </a:ln>
              <a:solidFill>
                <a:schemeClr val="tx1"/>
              </a:solidFill>
              <a:effectLst/>
              <a:latin typeface="Arial" panose="020B0604020202020204" pitchFamily="34" charset="0"/>
            </a:endParaRPr>
          </a:p>
        </p:txBody>
      </p:sp>
      <p:cxnSp>
        <p:nvCxnSpPr>
          <p:cNvPr id="23" name="Straight Connector 22">
            <a:extLst>
              <a:ext uri="{FF2B5EF4-FFF2-40B4-BE49-F238E27FC236}">
                <a16:creationId xmlns:a16="http://schemas.microsoft.com/office/drawing/2014/main" id="{E158903B-FC4B-D3E0-32FA-35DF90CEBBC9}"/>
              </a:ext>
            </a:extLst>
          </p:cNvPr>
          <p:cNvCxnSpPr>
            <a:cxnSpLocks/>
          </p:cNvCxnSpPr>
          <p:nvPr/>
        </p:nvCxnSpPr>
        <p:spPr>
          <a:xfrm>
            <a:off x="6505927" y="476133"/>
            <a:ext cx="0" cy="6011056"/>
          </a:xfrm>
          <a:prstGeom prst="line">
            <a:avLst/>
          </a:prstGeom>
          <a:ln w="12700"/>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C5CD572-6688-EDEC-76A8-E2402C6E2503}"/>
              </a:ext>
            </a:extLst>
          </p:cNvPr>
          <p:cNvSpPr txBox="1"/>
          <p:nvPr/>
        </p:nvSpPr>
        <p:spPr>
          <a:xfrm>
            <a:off x="345938" y="6179413"/>
            <a:ext cx="374519" cy="307777"/>
          </a:xfrm>
          <a:prstGeom prst="rect">
            <a:avLst/>
          </a:prstGeom>
          <a:noFill/>
        </p:spPr>
        <p:txBody>
          <a:bodyPr wrap="square">
            <a:spAutoFit/>
          </a:bodyPr>
          <a:lstStyle/>
          <a:p>
            <a:r>
              <a:rPr lang="en-US" sz="1400" b="1">
                <a:solidFill>
                  <a:srgbClr val="000000"/>
                </a:solidFill>
                <a:latin typeface="Roboto" panose="02000000000000000000" pitchFamily="2" charset="0"/>
                <a:ea typeface="Roboto" panose="02000000000000000000" pitchFamily="2" charset="0"/>
                <a:cs typeface="Roboto" panose="02000000000000000000" pitchFamily="2" charset="0"/>
              </a:rPr>
              <a:t>2</a:t>
            </a:r>
            <a:endParaRPr lang="en-US" sz="1400" b="1"/>
          </a:p>
        </p:txBody>
      </p:sp>
      <p:sp>
        <p:nvSpPr>
          <p:cNvPr id="26" name="Oval 25">
            <a:extLst>
              <a:ext uri="{FF2B5EF4-FFF2-40B4-BE49-F238E27FC236}">
                <a16:creationId xmlns:a16="http://schemas.microsoft.com/office/drawing/2014/main" id="{B8CE5DB3-DFAA-ABF9-D917-1142312A0634}"/>
              </a:ext>
            </a:extLst>
          </p:cNvPr>
          <p:cNvSpPr/>
          <p:nvPr/>
        </p:nvSpPr>
        <p:spPr>
          <a:xfrm>
            <a:off x="334734" y="6179413"/>
            <a:ext cx="305638" cy="30777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4D462DC-9E7A-4394-83E4-AE29EAFECBCD}"/>
              </a:ext>
            </a:extLst>
          </p:cNvPr>
          <p:cNvSpPr txBox="1"/>
          <p:nvPr/>
        </p:nvSpPr>
        <p:spPr>
          <a:xfrm>
            <a:off x="516754" y="1773589"/>
            <a:ext cx="5562748" cy="4247317"/>
          </a:xfrm>
          <a:prstGeom prst="rect">
            <a:avLst/>
          </a:prstGeom>
          <a:noFill/>
        </p:spPr>
        <p:txBody>
          <a:bodyPr wrap="square">
            <a:spAutoFit/>
          </a:bodyPr>
          <a:lstStyle/>
          <a:p>
            <a:pPr algn="just"/>
            <a:r>
              <a:rPr lang="en-US" b="1" dirty="0"/>
              <a:t>Generate Synthetic Data: </a:t>
            </a:r>
            <a:r>
              <a:rPr lang="en-US" dirty="0"/>
              <a:t>Create synthetic data for each control mode (Volt-VAR, Volt-Watt, Power Factor, No PV) based on theoretical graphs. These graphs are scaled and normalized to ensure proper comparison. </a:t>
            </a:r>
          </a:p>
          <a:p>
            <a:pPr algn="just"/>
            <a:endParaRPr lang="en-US" sz="1400" dirty="0"/>
          </a:p>
          <a:p>
            <a:pPr algn="just"/>
            <a:r>
              <a:rPr lang="en-US" b="1" dirty="0"/>
              <a:t>Calculate Euclidean Distance: </a:t>
            </a:r>
            <a:r>
              <a:rPr lang="en-US" dirty="0"/>
              <a:t>For the new data, calculate the Euclidean distance between each point in the new data and the corresponding points in each synthetic control mode graph. Sum the distances to get a total distance measure for each control mode. </a:t>
            </a:r>
          </a:p>
          <a:p>
            <a:pPr algn="just"/>
            <a:endParaRPr lang="en-US" sz="1600" dirty="0"/>
          </a:p>
          <a:p>
            <a:pPr algn="just"/>
            <a:r>
              <a:rPr lang="en-US" b="1" dirty="0"/>
              <a:t>Determine Best Match: </a:t>
            </a:r>
            <a:r>
              <a:rPr lang="en-US" dirty="0"/>
              <a:t>The control mode with the smallest total Euclidean distance to the new data is considered the best match.</a:t>
            </a:r>
          </a:p>
        </p:txBody>
      </p:sp>
      <p:sp>
        <p:nvSpPr>
          <p:cNvPr id="13" name="TextBox 12">
            <a:extLst>
              <a:ext uri="{FF2B5EF4-FFF2-40B4-BE49-F238E27FC236}">
                <a16:creationId xmlns:a16="http://schemas.microsoft.com/office/drawing/2014/main" id="{4511D2B6-F02C-952D-450D-3FB57E9448CA}"/>
              </a:ext>
            </a:extLst>
          </p:cNvPr>
          <p:cNvSpPr txBox="1"/>
          <p:nvPr/>
        </p:nvSpPr>
        <p:spPr>
          <a:xfrm>
            <a:off x="533197" y="1284993"/>
            <a:ext cx="1853677" cy="400110"/>
          </a:xfrm>
          <a:prstGeom prst="rect">
            <a:avLst/>
          </a:prstGeom>
          <a:noFill/>
        </p:spPr>
        <p:txBody>
          <a:bodyPr wrap="square" rtlCol="0">
            <a:spAutoFit/>
          </a:bodyPr>
          <a:lstStyle/>
          <a:p>
            <a:r>
              <a:rPr lang="en-US" sz="2000" b="1">
                <a:solidFill>
                  <a:srgbClr val="000000"/>
                </a:solidFill>
                <a:latin typeface="Roboto"/>
                <a:ea typeface="Roboto"/>
                <a:cs typeface="Roboto"/>
              </a:rPr>
              <a:t>Approach:</a:t>
            </a:r>
            <a:endParaRPr lang="en-US" sz="2000" b="1"/>
          </a:p>
        </p:txBody>
      </p:sp>
      <p:pic>
        <p:nvPicPr>
          <p:cNvPr id="17" name="Picture 16" descr="A white board with writing on it&#10;&#10;Description automatically generated">
            <a:extLst>
              <a:ext uri="{FF2B5EF4-FFF2-40B4-BE49-F238E27FC236}">
                <a16:creationId xmlns:a16="http://schemas.microsoft.com/office/drawing/2014/main" id="{A18CEB55-EBE0-1BDA-A77B-C56C1ED82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247" y="491123"/>
            <a:ext cx="4044570" cy="5392760"/>
          </a:xfrm>
          <a:prstGeom prst="rect">
            <a:avLst/>
          </a:prstGeom>
        </p:spPr>
      </p:pic>
    </p:spTree>
    <p:extLst>
      <p:ext uri="{BB962C8B-B14F-4D97-AF65-F5344CB8AC3E}">
        <p14:creationId xmlns:p14="http://schemas.microsoft.com/office/powerpoint/2010/main" val="338295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2180E8-19B2-F655-0408-B6788C5FC863}"/>
              </a:ext>
            </a:extLst>
          </p:cNvPr>
          <p:cNvSpPr txBox="1"/>
          <p:nvPr/>
        </p:nvSpPr>
        <p:spPr>
          <a:xfrm>
            <a:off x="3226461" y="2528256"/>
            <a:ext cx="5464758"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dirty="0"/>
              <a:t>Whole Year – Time Series Plots </a:t>
            </a:r>
          </a:p>
        </p:txBody>
      </p:sp>
    </p:spTree>
    <p:extLst>
      <p:ext uri="{BB962C8B-B14F-4D97-AF65-F5344CB8AC3E}">
        <p14:creationId xmlns:p14="http://schemas.microsoft.com/office/powerpoint/2010/main" val="1923187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66C1BCC7-437C-DA0D-57BE-FF27CDCB83A3}"/>
              </a:ext>
            </a:extLst>
          </p:cNvPr>
          <p:cNvSpPr>
            <a:spLocks noChangeArrowheads="1"/>
          </p:cNvSpPr>
          <p:nvPr/>
        </p:nvSpPr>
        <p:spPr bwMode="auto">
          <a:xfrm>
            <a:off x="328080" y="1031654"/>
            <a:ext cx="6445249" cy="566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Volt-Var (VVC) Buses Identification:</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altLang="en-US" sz="1400" dirty="0">
                <a:latin typeface="Arial" panose="020B0604020202020204" pitchFamily="34" charset="0"/>
              </a:rPr>
              <a:t>I</a:t>
            </a:r>
            <a:r>
              <a:rPr kumimoji="0" lang="en-US" altLang="en-US" sz="1400" b="0" i="0" u="none" strike="noStrike" cap="none" normalizeH="0" baseline="0" dirty="0">
                <a:ln>
                  <a:noFill/>
                </a:ln>
                <a:solidFill>
                  <a:schemeClr val="tx1"/>
                </a:solidFill>
                <a:effectLst/>
                <a:latin typeface="Arial" panose="020B0604020202020204" pitchFamily="34" charset="0"/>
              </a:rPr>
              <a:t>dentified the buses in the </a:t>
            </a:r>
            <a:r>
              <a:rPr kumimoji="0" lang="en-US" altLang="en-US" sz="1400" b="0" i="0" u="none" strike="noStrike" cap="none" normalizeH="0" baseline="0" dirty="0">
                <a:ln>
                  <a:noFill/>
                </a:ln>
                <a:solidFill>
                  <a:schemeClr val="tx1"/>
                </a:solidFill>
                <a:effectLst/>
                <a:latin typeface="Arial Unicode MS"/>
              </a:rPr>
              <a:t>PV</a:t>
            </a:r>
            <a:r>
              <a:rPr kumimoji="0" lang="en-US" altLang="en-US" sz="1400" b="0" i="0" u="none" strike="noStrike" cap="none" normalizeH="0" baseline="0" dirty="0">
                <a:ln>
                  <a:noFill/>
                </a:ln>
                <a:solidFill>
                  <a:schemeClr val="tx1"/>
                </a:solidFill>
                <a:effectLst/>
              </a:rPr>
              <a:t> structure with </a:t>
            </a:r>
            <a:r>
              <a:rPr kumimoji="0" lang="en-US" altLang="en-US" sz="1400" b="0" i="0" u="none" strike="noStrike" cap="none" normalizeH="0" baseline="0" dirty="0">
                <a:ln>
                  <a:noFill/>
                </a:ln>
                <a:solidFill>
                  <a:schemeClr val="tx1"/>
                </a:solidFill>
                <a:effectLst/>
                <a:latin typeface="Arial Unicode MS"/>
              </a:rPr>
              <a:t>Volt-Var</a:t>
            </a:r>
            <a:r>
              <a:rPr kumimoji="0" lang="en-US" altLang="en-US" sz="1400" b="0" i="0" u="none" strike="noStrike" cap="none" normalizeH="0" baseline="0" dirty="0">
                <a:ln>
                  <a:noFill/>
                </a:ln>
                <a:solidFill>
                  <a:schemeClr val="tx1"/>
                </a:solidFill>
                <a:effectLst/>
              </a:rPr>
              <a:t> control (</a:t>
            </a:r>
            <a:r>
              <a:rPr kumimoji="0" lang="en-US" altLang="en-US" sz="1400" b="0" i="0" u="none" strike="noStrike" cap="none" normalizeH="0" baseline="0" dirty="0" err="1">
                <a:ln>
                  <a:noFill/>
                </a:ln>
                <a:solidFill>
                  <a:schemeClr val="tx1"/>
                </a:solidFill>
                <a:effectLst/>
                <a:latin typeface="Arial Unicode MS"/>
              </a:rPr>
              <a:t>controlMode</a:t>
            </a:r>
            <a:r>
              <a:rPr kumimoji="0" lang="en-US" altLang="en-US" sz="1400" b="0" i="0" u="none" strike="noStrike" cap="none" normalizeH="0" baseline="0" dirty="0">
                <a:ln>
                  <a:noFill/>
                </a:ln>
                <a:solidFill>
                  <a:schemeClr val="tx1"/>
                </a:solidFill>
                <a:effectLst/>
              </a:rPr>
              <a:t> set to </a:t>
            </a:r>
            <a:r>
              <a:rPr kumimoji="0" lang="en-US" altLang="en-US" sz="1400" b="0" i="0" u="none" strike="noStrike" cap="none" normalizeH="0" baseline="0" dirty="0">
                <a:ln>
                  <a:noFill/>
                </a:ln>
                <a:solidFill>
                  <a:schemeClr val="tx1"/>
                </a:solidFill>
                <a:effectLst/>
                <a:latin typeface="Arial Unicode MS"/>
              </a:rPr>
              <a:t>'VOLTVAR’</a:t>
            </a:r>
            <a:r>
              <a:rPr kumimoji="0" lang="en-US" altLang="en-US" sz="1400" b="0" i="0" u="none" strike="noStrike" cap="none" normalizeH="0" baseline="0" dirty="0">
                <a:ln>
                  <a:noFill/>
                </a:ln>
                <a:solidFill>
                  <a:schemeClr val="tx1"/>
                </a:solidFill>
                <a:effectLst/>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Extracted the corresponding bus names and found their indices in the </a:t>
            </a:r>
            <a:r>
              <a:rPr kumimoji="0" lang="en-US" altLang="en-US" sz="1400" b="0" i="0" u="none" strike="noStrike" cap="none" normalizeH="0" baseline="0" dirty="0">
                <a:ln>
                  <a:noFill/>
                </a:ln>
                <a:solidFill>
                  <a:schemeClr val="tx1"/>
                </a:solidFill>
                <a:effectLst/>
                <a:latin typeface="Arial Unicode MS"/>
              </a:rPr>
              <a:t>Load</a:t>
            </a:r>
            <a:r>
              <a:rPr kumimoji="0" lang="en-US" altLang="en-US" sz="1400" b="0" i="0" u="none" strike="noStrike" cap="none" normalizeH="0" baseline="0" dirty="0">
                <a:ln>
                  <a:noFill/>
                </a:ln>
                <a:solidFill>
                  <a:schemeClr val="tx1"/>
                </a:solidFill>
                <a:effectLst/>
              </a:rPr>
              <a:t> structure. These indices </a:t>
            </a:r>
            <a:r>
              <a:rPr lang="en-US" altLang="en-US" sz="1400" dirty="0"/>
              <a:t>were</a:t>
            </a:r>
            <a:r>
              <a:rPr kumimoji="0" lang="en-US" altLang="en-US" sz="1400" b="0" i="0" u="none" strike="noStrike" cap="none" normalizeH="0" baseline="0" dirty="0">
                <a:ln>
                  <a:noFill/>
                </a:ln>
                <a:solidFill>
                  <a:schemeClr val="tx1"/>
                </a:solidFill>
                <a:effectLst/>
              </a:rPr>
              <a:t> used to reference the correct buses in the </a:t>
            </a:r>
            <a:r>
              <a:rPr kumimoji="0" lang="en-US" altLang="en-US" sz="1400" b="0" i="0" u="none" strike="noStrike" cap="none" normalizeH="0" baseline="0" dirty="0" err="1">
                <a:ln>
                  <a:noFill/>
                </a:ln>
                <a:solidFill>
                  <a:schemeClr val="tx1"/>
                </a:solidFill>
                <a:effectLst/>
                <a:latin typeface="Arial Unicode MS"/>
              </a:rPr>
              <a:t>netloadV</a:t>
            </a:r>
            <a:r>
              <a:rPr kumimoji="0" lang="en-US" altLang="en-US" sz="1400" b="0" i="0" u="none" strike="noStrike" cap="none" normalizeH="0" baseline="0" dirty="0">
                <a:ln>
                  <a:noFill/>
                </a:ln>
                <a:solidFill>
                  <a:schemeClr val="tx1"/>
                </a:solidFill>
                <a:effectLst/>
              </a:rPr>
              <a:t> data.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Excluding Volt-Var Buses: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After identifying the Volt-Var buses, these were excluded from the remaining set of buses to avoid overlap when identifying </a:t>
            </a:r>
            <a:r>
              <a:rPr kumimoji="0" lang="en-US" altLang="en-US" sz="1400" b="0" i="0" u="none" strike="noStrike" cap="none" normalizeH="0" baseline="0" dirty="0">
                <a:ln>
                  <a:noFill/>
                </a:ln>
                <a:solidFill>
                  <a:schemeClr val="tx1"/>
                </a:solidFill>
                <a:effectLst/>
                <a:latin typeface="Arial Unicode MS"/>
              </a:rPr>
              <a:t>PF &lt; 1</a:t>
            </a:r>
            <a:r>
              <a:rPr kumimoji="0" lang="en-US" altLang="en-US" sz="1400" b="0" i="0" u="none" strike="noStrike" cap="none" normalizeH="0" baseline="0" dirty="0">
                <a:ln>
                  <a:noFill/>
                </a:ln>
                <a:solidFill>
                  <a:schemeClr val="tx1"/>
                </a:solidFill>
                <a:effectLst/>
              </a:rPr>
              <a:t> and </a:t>
            </a:r>
            <a:r>
              <a:rPr kumimoji="0" lang="en-US" altLang="en-US" sz="1400" b="0" i="0" u="none" strike="noStrike" cap="none" normalizeH="0" baseline="0" dirty="0">
                <a:ln>
                  <a:noFill/>
                </a:ln>
                <a:solidFill>
                  <a:schemeClr val="tx1"/>
                </a:solidFill>
                <a:effectLst/>
                <a:latin typeface="Arial Unicode MS"/>
              </a:rPr>
              <a:t>PF = 1</a:t>
            </a:r>
            <a:r>
              <a:rPr kumimoji="0" lang="en-US" altLang="en-US" sz="1400" b="0" i="0" u="none" strike="noStrike" cap="none" normalizeH="0" baseline="0" dirty="0">
                <a:ln>
                  <a:noFill/>
                </a:ln>
                <a:solidFill>
                  <a:schemeClr val="tx1"/>
                </a:solidFill>
                <a:effectLst/>
              </a:rPr>
              <a:t> buses.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PF &lt; 1 and PF = 1 Buses Identification:</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From the remaining buses, I then identified those with </a:t>
            </a:r>
            <a:r>
              <a:rPr kumimoji="0" lang="en-US" altLang="en-US" sz="1400" b="0" i="0" u="none" strike="noStrike" cap="none" normalizeH="0" baseline="0" dirty="0">
                <a:ln>
                  <a:noFill/>
                </a:ln>
                <a:solidFill>
                  <a:schemeClr val="tx1"/>
                </a:solidFill>
                <a:effectLst/>
                <a:latin typeface="Arial Unicode MS"/>
              </a:rPr>
              <a:t>PF &lt; 1</a:t>
            </a:r>
            <a:r>
              <a:rPr kumimoji="0" lang="en-US" altLang="en-US" sz="1400" b="0" i="0" u="none" strike="noStrike" cap="none" normalizeH="0" baseline="0" dirty="0">
                <a:ln>
                  <a:noFill/>
                </a:ln>
                <a:solidFill>
                  <a:schemeClr val="tx1"/>
                </a:solidFill>
                <a:effectLst/>
              </a:rPr>
              <a:t> and </a:t>
            </a:r>
            <a:r>
              <a:rPr kumimoji="0" lang="en-US" altLang="en-US" sz="1400" b="0" i="0" u="none" strike="noStrike" cap="none" normalizeH="0" baseline="0" dirty="0">
                <a:ln>
                  <a:noFill/>
                </a:ln>
                <a:solidFill>
                  <a:schemeClr val="tx1"/>
                </a:solidFill>
                <a:effectLst/>
                <a:latin typeface="Arial Unicode MS"/>
              </a:rPr>
              <a:t>PF = 1</a:t>
            </a:r>
            <a:r>
              <a:rPr kumimoji="0" lang="en-US" altLang="en-US" sz="1400" b="0" i="0" u="none" strike="noStrike" cap="none" normalizeH="0" baseline="0" dirty="0">
                <a:ln>
                  <a:noFill/>
                </a:ln>
                <a:solidFill>
                  <a:schemeClr val="tx1"/>
                </a:solidFill>
                <a:effectLst/>
              </a:rPr>
              <a:t> by referencing the </a:t>
            </a:r>
            <a:r>
              <a:rPr kumimoji="0" lang="en-US" altLang="en-US" sz="1400" b="0" i="0" u="none" strike="noStrike" cap="none" normalizeH="0" baseline="0" dirty="0">
                <a:ln>
                  <a:noFill/>
                </a:ln>
                <a:solidFill>
                  <a:schemeClr val="tx1"/>
                </a:solidFill>
                <a:effectLst/>
                <a:latin typeface="Arial Unicode MS"/>
              </a:rPr>
              <a:t>PF</a:t>
            </a:r>
            <a:r>
              <a:rPr kumimoji="0" lang="en-US" altLang="en-US" sz="1400" b="0" i="0" u="none" strike="noStrike" cap="none" normalizeH="0" baseline="0" dirty="0">
                <a:ln>
                  <a:noFill/>
                </a:ln>
                <a:solidFill>
                  <a:schemeClr val="tx1"/>
                </a:solidFill>
                <a:effectLst/>
              </a:rPr>
              <a:t> field in the </a:t>
            </a:r>
            <a:r>
              <a:rPr kumimoji="0" lang="en-US" altLang="en-US" sz="1400" b="0" i="0" u="none" strike="noStrike" cap="none" normalizeH="0" baseline="0" dirty="0">
                <a:ln>
                  <a:noFill/>
                </a:ln>
                <a:solidFill>
                  <a:schemeClr val="tx1"/>
                </a:solidFill>
                <a:effectLst/>
                <a:latin typeface="Arial Unicode MS"/>
              </a:rPr>
              <a:t>PV</a:t>
            </a:r>
            <a:r>
              <a:rPr kumimoji="0" lang="en-US" altLang="en-US" sz="1400" b="0" i="0" u="none" strike="noStrike" cap="none" normalizeH="0" baseline="0" dirty="0">
                <a:ln>
                  <a:noFill/>
                </a:ln>
                <a:solidFill>
                  <a:schemeClr val="tx1"/>
                </a:solidFill>
                <a:effectLst/>
              </a:rPr>
              <a:t> structure.</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The bus names corresponding to these control modes were extracted and cross-referenced with the </a:t>
            </a:r>
            <a:r>
              <a:rPr kumimoji="0" lang="en-US" altLang="en-US" sz="1400" b="0" i="0" u="none" strike="noStrike" cap="none" normalizeH="0" baseline="0" dirty="0">
                <a:ln>
                  <a:noFill/>
                </a:ln>
                <a:solidFill>
                  <a:schemeClr val="tx1"/>
                </a:solidFill>
                <a:effectLst/>
                <a:latin typeface="Arial Unicode MS"/>
              </a:rPr>
              <a:t>Load</a:t>
            </a:r>
            <a:r>
              <a:rPr kumimoji="0" lang="en-US" altLang="en-US" sz="1400" b="0" i="0" u="none" strike="noStrike" cap="none" normalizeH="0" baseline="0" dirty="0">
                <a:ln>
                  <a:noFill/>
                </a:ln>
                <a:solidFill>
                  <a:schemeClr val="tx1"/>
                </a:solidFill>
                <a:effectLst/>
              </a:rPr>
              <a:t> structure to get the correct indices for the </a:t>
            </a:r>
            <a:r>
              <a:rPr kumimoji="0" lang="en-US" altLang="en-US" sz="1400" b="0" i="0" u="none" strike="noStrike" cap="none" normalizeH="0" baseline="0" dirty="0" err="1">
                <a:ln>
                  <a:noFill/>
                </a:ln>
                <a:solidFill>
                  <a:schemeClr val="tx1"/>
                </a:solidFill>
                <a:effectLst/>
                <a:latin typeface="Arial Unicode MS"/>
              </a:rPr>
              <a:t>netloadV</a:t>
            </a:r>
            <a:r>
              <a:rPr kumimoji="0" lang="en-US" altLang="en-US" sz="1400" b="0" i="0" u="none" strike="noStrike" cap="none" normalizeH="0" baseline="0" dirty="0">
                <a:ln>
                  <a:noFill/>
                </a:ln>
                <a:solidFill>
                  <a:schemeClr val="tx1"/>
                </a:solidFill>
                <a:effectLst/>
              </a:rPr>
              <a:t> data.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No PV Buses Identification:</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Buses that do not have any corresponding PV panels were identified by comparing the bus names in the </a:t>
            </a:r>
            <a:r>
              <a:rPr kumimoji="0" lang="en-US" altLang="en-US" sz="1400" b="0" i="0" u="none" strike="noStrike" cap="none" normalizeH="0" baseline="0" dirty="0">
                <a:ln>
                  <a:noFill/>
                </a:ln>
                <a:solidFill>
                  <a:schemeClr val="tx1"/>
                </a:solidFill>
                <a:effectLst/>
                <a:latin typeface="Arial Unicode MS"/>
              </a:rPr>
              <a:t>Load</a:t>
            </a:r>
            <a:r>
              <a:rPr kumimoji="0" lang="en-US" altLang="en-US" sz="1400" b="0" i="0" u="none" strike="noStrike" cap="none" normalizeH="0" baseline="0" dirty="0">
                <a:ln>
                  <a:noFill/>
                </a:ln>
                <a:solidFill>
                  <a:schemeClr val="tx1"/>
                </a:solidFill>
                <a:effectLst/>
              </a:rPr>
              <a:t> structure with those in the </a:t>
            </a:r>
            <a:r>
              <a:rPr kumimoji="0" lang="en-US" altLang="en-US" sz="1400" b="0" i="0" u="none" strike="noStrike" cap="none" normalizeH="0" baseline="0" dirty="0">
                <a:ln>
                  <a:noFill/>
                </a:ln>
                <a:solidFill>
                  <a:schemeClr val="tx1"/>
                </a:solidFill>
                <a:effectLst/>
                <a:latin typeface="Arial Unicode MS"/>
              </a:rPr>
              <a:t>PV</a:t>
            </a:r>
            <a:r>
              <a:rPr kumimoji="0" lang="en-US" altLang="en-US" sz="1400" b="0" i="0" u="none" strike="noStrike" cap="none" normalizeH="0" baseline="0" dirty="0">
                <a:ln>
                  <a:noFill/>
                </a:ln>
                <a:solidFill>
                  <a:schemeClr val="tx1"/>
                </a:solidFill>
                <a:effectLst/>
              </a:rPr>
              <a:t> structure.</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These buses were also cross-referenced with the </a:t>
            </a:r>
            <a:r>
              <a:rPr kumimoji="0" lang="en-US" altLang="en-US" sz="1400" b="0" i="0" u="none" strike="noStrike" cap="none" normalizeH="0" baseline="0" dirty="0">
                <a:ln>
                  <a:noFill/>
                </a:ln>
                <a:solidFill>
                  <a:schemeClr val="tx1"/>
                </a:solidFill>
                <a:effectLst/>
                <a:latin typeface="Arial Unicode MS"/>
              </a:rPr>
              <a:t>Load</a:t>
            </a:r>
            <a:r>
              <a:rPr kumimoji="0" lang="en-US" altLang="en-US" sz="1400" b="0" i="0" u="none" strike="noStrike" cap="none" normalizeH="0" baseline="0" dirty="0">
                <a:ln>
                  <a:noFill/>
                </a:ln>
                <a:solidFill>
                  <a:schemeClr val="tx1"/>
                </a:solidFill>
                <a:effectLst/>
              </a:rPr>
              <a:t> structure to obtain their indices for the </a:t>
            </a:r>
            <a:r>
              <a:rPr kumimoji="0" lang="en-US" altLang="en-US" sz="1400" b="0" i="0" u="none" strike="noStrike" cap="none" normalizeH="0" baseline="0" dirty="0" err="1">
                <a:ln>
                  <a:noFill/>
                </a:ln>
                <a:solidFill>
                  <a:schemeClr val="tx1"/>
                </a:solidFill>
                <a:effectLst/>
                <a:latin typeface="Arial Unicode MS"/>
              </a:rPr>
              <a:t>netloadV</a:t>
            </a:r>
            <a:r>
              <a:rPr kumimoji="0" lang="en-US" altLang="en-US" sz="1400" b="0" i="0" u="none" strike="noStrike" cap="none" normalizeH="0" baseline="0" dirty="0">
                <a:ln>
                  <a:noFill/>
                </a:ln>
                <a:solidFill>
                  <a:schemeClr val="tx1"/>
                </a:solidFill>
                <a:effectLst/>
              </a:rPr>
              <a:t> data.</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1733D473-4A0C-3977-A781-17CA3F63BC06}"/>
              </a:ext>
            </a:extLst>
          </p:cNvPr>
          <p:cNvSpPr txBox="1"/>
          <p:nvPr/>
        </p:nvSpPr>
        <p:spPr>
          <a:xfrm>
            <a:off x="11445241" y="112146"/>
            <a:ext cx="790114" cy="230832"/>
          </a:xfrm>
          <a:prstGeom prst="rect">
            <a:avLst/>
          </a:prstGeom>
          <a:noFill/>
        </p:spPr>
        <p:txBody>
          <a:bodyPr wrap="square">
            <a:spAutoFit/>
          </a:bodyPr>
          <a:lstStyle/>
          <a:p>
            <a:pPr algn="just" fontAlgn="base"/>
            <a:r>
              <a:rPr lang="en-US" sz="900" b="1" dirty="0">
                <a:solidFill>
                  <a:srgbClr val="FF0000"/>
                </a:solidFill>
              </a:rPr>
              <a:t>Load data</a:t>
            </a:r>
            <a:endParaRPr lang="en-US" sz="900" dirty="0">
              <a:solidFill>
                <a:srgbClr val="FF0000"/>
              </a:solidFill>
            </a:endParaRPr>
          </a:p>
        </p:txBody>
      </p:sp>
      <p:sp>
        <p:nvSpPr>
          <p:cNvPr id="3" name="TextBox 2">
            <a:extLst>
              <a:ext uri="{FF2B5EF4-FFF2-40B4-BE49-F238E27FC236}">
                <a16:creationId xmlns:a16="http://schemas.microsoft.com/office/drawing/2014/main" id="{91D3EF5B-0FA3-452D-1C87-8A297B6EFB2C}"/>
              </a:ext>
            </a:extLst>
          </p:cNvPr>
          <p:cNvSpPr txBox="1"/>
          <p:nvPr/>
        </p:nvSpPr>
        <p:spPr>
          <a:xfrm>
            <a:off x="328080" y="-65236"/>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700" dirty="0"/>
              <a:t>Mode Separation and Time Allocation</a:t>
            </a:r>
          </a:p>
        </p:txBody>
      </p:sp>
      <p:cxnSp>
        <p:nvCxnSpPr>
          <p:cNvPr id="11" name="Straight Connector 10">
            <a:extLst>
              <a:ext uri="{FF2B5EF4-FFF2-40B4-BE49-F238E27FC236}">
                <a16:creationId xmlns:a16="http://schemas.microsoft.com/office/drawing/2014/main" id="{AEE5BE99-3BE6-5F71-9AC4-DA9C4BE3C0ED}"/>
              </a:ext>
            </a:extLst>
          </p:cNvPr>
          <p:cNvCxnSpPr>
            <a:cxnSpLocks/>
          </p:cNvCxnSpPr>
          <p:nvPr/>
        </p:nvCxnSpPr>
        <p:spPr>
          <a:xfrm>
            <a:off x="6984832" y="526377"/>
            <a:ext cx="0" cy="6017227"/>
          </a:xfrm>
          <a:prstGeom prst="line">
            <a:avLst/>
          </a:prstGeom>
          <a:ln w="12700"/>
        </p:spPr>
        <p:style>
          <a:lnRef idx="1">
            <a:schemeClr val="dk1"/>
          </a:lnRef>
          <a:fillRef idx="0">
            <a:schemeClr val="dk1"/>
          </a:fillRef>
          <a:effectRef idx="0">
            <a:schemeClr val="dk1"/>
          </a:effectRef>
          <a:fontRef idx="minor">
            <a:schemeClr val="tx1"/>
          </a:fontRef>
        </p:style>
      </p:cxnSp>
      <p:pic>
        <p:nvPicPr>
          <p:cNvPr id="12" name="Picture 11" descr="A screenshot of a computer&#10;&#10;Description automatically generated">
            <a:extLst>
              <a:ext uri="{FF2B5EF4-FFF2-40B4-BE49-F238E27FC236}">
                <a16:creationId xmlns:a16="http://schemas.microsoft.com/office/drawing/2014/main" id="{D4159E76-87E3-0AB5-DEC8-F09181B8F6E7}"/>
              </a:ext>
            </a:extLst>
          </p:cNvPr>
          <p:cNvPicPr>
            <a:picLocks noChangeAspect="1"/>
          </p:cNvPicPr>
          <p:nvPr/>
        </p:nvPicPr>
        <p:blipFill>
          <a:blip r:embed="rId3"/>
          <a:srcRect t="6732" r="25490" b="13551"/>
          <a:stretch/>
        </p:blipFill>
        <p:spPr>
          <a:xfrm>
            <a:off x="7293543" y="830485"/>
            <a:ext cx="4261666" cy="2564725"/>
          </a:xfrm>
          <a:prstGeom prst="rect">
            <a:avLst/>
          </a:prstGeom>
          <a:ln>
            <a:solidFill>
              <a:schemeClr val="tx1"/>
            </a:solidFill>
          </a:ln>
        </p:spPr>
      </p:pic>
      <p:graphicFrame>
        <p:nvGraphicFramePr>
          <p:cNvPr id="13" name="Table 12">
            <a:extLst>
              <a:ext uri="{FF2B5EF4-FFF2-40B4-BE49-F238E27FC236}">
                <a16:creationId xmlns:a16="http://schemas.microsoft.com/office/drawing/2014/main" id="{51325E59-395D-3993-1393-FE22C897E9F0}"/>
              </a:ext>
            </a:extLst>
          </p:cNvPr>
          <p:cNvGraphicFramePr>
            <a:graphicFrameLocks noGrp="1"/>
          </p:cNvGraphicFramePr>
          <p:nvPr>
            <p:extLst>
              <p:ext uri="{D42A27DB-BD31-4B8C-83A1-F6EECF244321}">
                <p14:modId xmlns:p14="http://schemas.microsoft.com/office/powerpoint/2010/main" val="2308596437"/>
              </p:ext>
            </p:extLst>
          </p:nvPr>
        </p:nvGraphicFramePr>
        <p:xfrm>
          <a:off x="7293543" y="3772916"/>
          <a:ext cx="4261655" cy="1992273"/>
        </p:xfrm>
        <a:graphic>
          <a:graphicData uri="http://schemas.openxmlformats.org/drawingml/2006/table">
            <a:tbl>
              <a:tblPr/>
              <a:tblGrid>
                <a:gridCol w="1468707">
                  <a:extLst>
                    <a:ext uri="{9D8B030D-6E8A-4147-A177-3AD203B41FA5}">
                      <a16:colId xmlns:a16="http://schemas.microsoft.com/office/drawing/2014/main" val="3281197309"/>
                    </a:ext>
                  </a:extLst>
                </a:gridCol>
                <a:gridCol w="2792948">
                  <a:extLst>
                    <a:ext uri="{9D8B030D-6E8A-4147-A177-3AD203B41FA5}">
                      <a16:colId xmlns:a16="http://schemas.microsoft.com/office/drawing/2014/main" val="1840816652"/>
                    </a:ext>
                  </a:extLst>
                </a:gridCol>
              </a:tblGrid>
              <a:tr h="294360">
                <a:tc>
                  <a:txBody>
                    <a:bodyPr/>
                    <a:lstStyle/>
                    <a:p>
                      <a:r>
                        <a:rPr lang="en-US" sz="1400" b="1"/>
                        <a:t>Group</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a:t>Description</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18318748"/>
                  </a:ext>
                </a:extLst>
              </a:tr>
              <a:tr h="294360">
                <a:tc>
                  <a:txBody>
                    <a:bodyPr/>
                    <a:lstStyle/>
                    <a:p>
                      <a:r>
                        <a:rPr lang="en-US" sz="1400"/>
                        <a:t>Group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Buses with no PV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2500425"/>
                  </a:ext>
                </a:extLst>
              </a:tr>
              <a:tr h="460891">
                <a:tc>
                  <a:txBody>
                    <a:bodyPr/>
                    <a:lstStyle/>
                    <a:p>
                      <a:r>
                        <a:rPr lang="en-US" sz="1400"/>
                        <a:t>Group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Buses with PF control (PF &lt;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5400908"/>
                  </a:ext>
                </a:extLst>
              </a:tr>
              <a:tr h="460891">
                <a:tc>
                  <a:txBody>
                    <a:bodyPr/>
                    <a:lstStyle/>
                    <a:p>
                      <a:r>
                        <a:rPr lang="en-US" sz="1400"/>
                        <a:t>Group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Buses with PF control (PF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626734"/>
                  </a:ext>
                </a:extLst>
              </a:tr>
              <a:tr h="460891">
                <a:tc>
                  <a:txBody>
                    <a:bodyPr/>
                    <a:lstStyle/>
                    <a:p>
                      <a:r>
                        <a:rPr lang="en-US" sz="1400"/>
                        <a:t>Group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Buses with VVC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0286082"/>
                  </a:ext>
                </a:extLst>
              </a:tr>
            </a:tbl>
          </a:graphicData>
        </a:graphic>
      </p:graphicFrame>
    </p:spTree>
    <p:extLst>
      <p:ext uri="{BB962C8B-B14F-4D97-AF65-F5344CB8AC3E}">
        <p14:creationId xmlns:p14="http://schemas.microsoft.com/office/powerpoint/2010/main" val="232330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3D473-4A0C-3977-A781-17CA3F63BC06}"/>
              </a:ext>
            </a:extLst>
          </p:cNvPr>
          <p:cNvSpPr txBox="1"/>
          <p:nvPr/>
        </p:nvSpPr>
        <p:spPr>
          <a:xfrm>
            <a:off x="11445241" y="112146"/>
            <a:ext cx="790114" cy="230832"/>
          </a:xfrm>
          <a:prstGeom prst="rect">
            <a:avLst/>
          </a:prstGeom>
          <a:noFill/>
        </p:spPr>
        <p:txBody>
          <a:bodyPr wrap="square">
            <a:spAutoFit/>
          </a:bodyPr>
          <a:lstStyle/>
          <a:p>
            <a:pPr algn="just" fontAlgn="base"/>
            <a:r>
              <a:rPr lang="en-US" sz="900" b="1" dirty="0">
                <a:solidFill>
                  <a:srgbClr val="FF0000"/>
                </a:solidFill>
              </a:rPr>
              <a:t>Load data</a:t>
            </a:r>
            <a:endParaRPr lang="en-US" sz="900" dirty="0">
              <a:solidFill>
                <a:srgbClr val="FF0000"/>
              </a:solidFill>
            </a:endParaRPr>
          </a:p>
        </p:txBody>
      </p:sp>
      <p:sp>
        <p:nvSpPr>
          <p:cNvPr id="3" name="TextBox 2">
            <a:extLst>
              <a:ext uri="{FF2B5EF4-FFF2-40B4-BE49-F238E27FC236}">
                <a16:creationId xmlns:a16="http://schemas.microsoft.com/office/drawing/2014/main" id="{91D3EF5B-0FA3-452D-1C87-8A297B6EFB2C}"/>
              </a:ext>
            </a:extLst>
          </p:cNvPr>
          <p:cNvSpPr txBox="1"/>
          <p:nvPr/>
        </p:nvSpPr>
        <p:spPr>
          <a:xfrm>
            <a:off x="328080" y="-65236"/>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700" dirty="0"/>
              <a:t>Mode Separation and Time Allocation</a:t>
            </a:r>
          </a:p>
        </p:txBody>
      </p:sp>
      <p:cxnSp>
        <p:nvCxnSpPr>
          <p:cNvPr id="11" name="Straight Connector 10">
            <a:extLst>
              <a:ext uri="{FF2B5EF4-FFF2-40B4-BE49-F238E27FC236}">
                <a16:creationId xmlns:a16="http://schemas.microsoft.com/office/drawing/2014/main" id="{AEE5BE99-3BE6-5F71-9AC4-DA9C4BE3C0ED}"/>
              </a:ext>
            </a:extLst>
          </p:cNvPr>
          <p:cNvCxnSpPr>
            <a:cxnSpLocks/>
          </p:cNvCxnSpPr>
          <p:nvPr/>
        </p:nvCxnSpPr>
        <p:spPr>
          <a:xfrm>
            <a:off x="6984832" y="526377"/>
            <a:ext cx="0" cy="6017227"/>
          </a:xfrm>
          <a:prstGeom prst="line">
            <a:avLst/>
          </a:prstGeom>
          <a:ln w="12700"/>
        </p:spPr>
        <p:style>
          <a:lnRef idx="1">
            <a:schemeClr val="dk1"/>
          </a:lnRef>
          <a:fillRef idx="0">
            <a:schemeClr val="dk1"/>
          </a:fillRef>
          <a:effectRef idx="0">
            <a:schemeClr val="dk1"/>
          </a:effectRef>
          <a:fontRef idx="minor">
            <a:schemeClr val="tx1"/>
          </a:fontRef>
        </p:style>
      </p:cxnSp>
      <p:pic>
        <p:nvPicPr>
          <p:cNvPr id="4" name="Picture 3" descr="A screenshot of a computer&#10;&#10;Description automatically generated">
            <a:extLst>
              <a:ext uri="{FF2B5EF4-FFF2-40B4-BE49-F238E27FC236}">
                <a16:creationId xmlns:a16="http://schemas.microsoft.com/office/drawing/2014/main" id="{BC619216-3BCE-0E5B-08D1-0F232DF97D45}"/>
              </a:ext>
            </a:extLst>
          </p:cNvPr>
          <p:cNvPicPr>
            <a:picLocks noChangeAspect="1"/>
          </p:cNvPicPr>
          <p:nvPr/>
        </p:nvPicPr>
        <p:blipFill>
          <a:blip r:embed="rId3"/>
          <a:srcRect t="7029" r="24117" b="12816"/>
          <a:stretch/>
        </p:blipFill>
        <p:spPr>
          <a:xfrm>
            <a:off x="7185797" y="1502389"/>
            <a:ext cx="4259444" cy="2530858"/>
          </a:xfrm>
          <a:prstGeom prst="rect">
            <a:avLst/>
          </a:prstGeom>
          <a:ln>
            <a:solidFill>
              <a:schemeClr val="tx1"/>
            </a:solidFill>
          </a:ln>
        </p:spPr>
      </p:pic>
      <p:sp>
        <p:nvSpPr>
          <p:cNvPr id="7" name="TextBox 6">
            <a:extLst>
              <a:ext uri="{FF2B5EF4-FFF2-40B4-BE49-F238E27FC236}">
                <a16:creationId xmlns:a16="http://schemas.microsoft.com/office/drawing/2014/main" id="{A0BB14D2-9115-E000-9479-375F9CE198A7}"/>
              </a:ext>
            </a:extLst>
          </p:cNvPr>
          <p:cNvSpPr txBox="1"/>
          <p:nvPr/>
        </p:nvSpPr>
        <p:spPr>
          <a:xfrm>
            <a:off x="328079" y="1259175"/>
            <a:ext cx="6439023" cy="4339650"/>
          </a:xfrm>
          <a:prstGeom prst="rect">
            <a:avLst/>
          </a:prstGeom>
          <a:noFill/>
        </p:spPr>
        <p:txBody>
          <a:bodyPr wrap="square">
            <a:spAutoFit/>
          </a:bodyPr>
          <a:lstStyle/>
          <a:p>
            <a:pPr algn="just"/>
            <a:r>
              <a:rPr lang="en-GB" sz="1600" b="1" dirty="0"/>
              <a:t>Time Indices Calculation for Averaging</a:t>
            </a:r>
            <a:r>
              <a:rPr lang="en-GB" sz="1600" dirty="0"/>
              <a:t>:</a:t>
            </a:r>
          </a:p>
          <a:p>
            <a:pPr algn="just">
              <a:buFont typeface="Arial" panose="020B0604020202020204" pitchFamily="34" charset="0"/>
              <a:buChar char="•"/>
            </a:pPr>
            <a:r>
              <a:rPr lang="en-GB" sz="1400" b="1" dirty="0"/>
              <a:t>Purpose</a:t>
            </a:r>
            <a:r>
              <a:rPr lang="en-GB" sz="1400" dirty="0"/>
              <a:t>: I determined the time indices for 7 AM to 4 PM, which corresponds to indices 28 to 64.</a:t>
            </a:r>
          </a:p>
          <a:p>
            <a:pPr algn="just">
              <a:buFont typeface="Arial" panose="020B0604020202020204" pitchFamily="34" charset="0"/>
              <a:buChar char="•"/>
            </a:pPr>
            <a:r>
              <a:rPr lang="en-GB" sz="1400" b="1" dirty="0"/>
              <a:t>Intervals Calculation</a:t>
            </a:r>
            <a:r>
              <a:rPr lang="en-GB" sz="1400" dirty="0"/>
              <a:t>: Each day has 96 intervals (15-minute intervals), and I calculated the number of days in a year based on the total length of the </a:t>
            </a:r>
            <a:r>
              <a:rPr lang="en-GB" sz="1400" dirty="0" err="1"/>
              <a:t>netloadV</a:t>
            </a:r>
            <a:r>
              <a:rPr lang="en-GB" sz="1400" dirty="0"/>
              <a:t> data.</a:t>
            </a:r>
          </a:p>
          <a:p>
            <a:pPr algn="just"/>
            <a:endParaRPr lang="en-GB" sz="1600" dirty="0"/>
          </a:p>
          <a:p>
            <a:pPr algn="just"/>
            <a:r>
              <a:rPr lang="en-GB" sz="1600" b="1" dirty="0"/>
              <a:t>Summation of Voltage Data</a:t>
            </a:r>
            <a:r>
              <a:rPr lang="en-GB" sz="1600" dirty="0"/>
              <a:t>:</a:t>
            </a:r>
          </a:p>
          <a:p>
            <a:pPr algn="just">
              <a:buFont typeface="Arial" panose="020B0604020202020204" pitchFamily="34" charset="0"/>
              <a:buChar char="•"/>
            </a:pPr>
            <a:r>
              <a:rPr lang="en-GB" sz="1400" b="1" dirty="0"/>
              <a:t>Accumulation</a:t>
            </a:r>
            <a:r>
              <a:rPr lang="en-GB" sz="1400" dirty="0"/>
              <a:t>: I initialized an array to sum voltage data over each interval across all days.</a:t>
            </a:r>
          </a:p>
          <a:p>
            <a:pPr algn="just">
              <a:buFont typeface="Arial" panose="020B0604020202020204" pitchFamily="34" charset="0"/>
              <a:buChar char="•"/>
            </a:pPr>
            <a:r>
              <a:rPr lang="en-GB" sz="1400" b="1" dirty="0"/>
              <a:t>Loop for Each Day</a:t>
            </a:r>
            <a:r>
              <a:rPr lang="en-GB" sz="1400" dirty="0"/>
              <a:t>: I looped over each day, accumulated the voltage data for the specific time range (7 AM to 4 PM), and added it to the sum array.</a:t>
            </a:r>
          </a:p>
          <a:p>
            <a:pPr algn="just"/>
            <a:endParaRPr lang="en-GB" sz="1600" dirty="0"/>
          </a:p>
          <a:p>
            <a:pPr algn="just"/>
            <a:r>
              <a:rPr lang="en-GB" sz="1600" b="1" dirty="0"/>
              <a:t>Averaging Across the Year</a:t>
            </a:r>
            <a:r>
              <a:rPr lang="en-GB" sz="1600" dirty="0"/>
              <a:t>:</a:t>
            </a:r>
          </a:p>
          <a:p>
            <a:pPr algn="just">
              <a:buFont typeface="Arial" panose="020B0604020202020204" pitchFamily="34" charset="0"/>
              <a:buChar char="•"/>
            </a:pPr>
            <a:r>
              <a:rPr lang="en-GB" sz="1400" b="1" dirty="0"/>
              <a:t>Final Averaging</a:t>
            </a:r>
            <a:r>
              <a:rPr lang="en-GB" sz="1400" dirty="0"/>
              <a:t>: After summing the voltage data for all days, I divided the sum by the number of days to obtain the average voltage for each time interval across the year.</a:t>
            </a:r>
          </a:p>
          <a:p>
            <a:pPr algn="just">
              <a:buFont typeface="Arial" panose="020B0604020202020204" pitchFamily="34" charset="0"/>
              <a:buChar char="•"/>
            </a:pPr>
            <a:r>
              <a:rPr lang="en-GB" sz="1400" b="1" dirty="0"/>
              <a:t>Time Vector Creation</a:t>
            </a:r>
            <a:r>
              <a:rPr lang="en-GB" sz="1400" dirty="0"/>
              <a:t>: The time vector was created from 7 AM to 4 PM to match the calculated intervals.</a:t>
            </a:r>
          </a:p>
        </p:txBody>
      </p:sp>
    </p:spTree>
    <p:extLst>
      <p:ext uri="{BB962C8B-B14F-4D97-AF65-F5344CB8AC3E}">
        <p14:creationId xmlns:p14="http://schemas.microsoft.com/office/powerpoint/2010/main" val="905878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E96954-A813-C456-9CE3-B19FA38BE3E7}"/>
              </a:ext>
            </a:extLst>
          </p:cNvPr>
          <p:cNvPicPr>
            <a:picLocks noChangeAspect="1"/>
          </p:cNvPicPr>
          <p:nvPr/>
        </p:nvPicPr>
        <p:blipFill>
          <a:blip r:embed="rId3"/>
          <a:srcRect l="8652" t="10247" r="7791" b="8568"/>
          <a:stretch/>
        </p:blipFill>
        <p:spPr>
          <a:xfrm>
            <a:off x="474133" y="1109133"/>
            <a:ext cx="9460089" cy="5170341"/>
          </a:xfrm>
          <a:prstGeom prst="rect">
            <a:avLst/>
          </a:prstGeom>
        </p:spPr>
      </p:pic>
      <p:sp>
        <p:nvSpPr>
          <p:cNvPr id="8" name="TextBox 7">
            <a:extLst>
              <a:ext uri="{FF2B5EF4-FFF2-40B4-BE49-F238E27FC236}">
                <a16:creationId xmlns:a16="http://schemas.microsoft.com/office/drawing/2014/main" id="{F490E31B-AA5F-465C-DD45-59D58F98A583}"/>
              </a:ext>
            </a:extLst>
          </p:cNvPr>
          <p:cNvSpPr txBox="1"/>
          <p:nvPr/>
        </p:nvSpPr>
        <p:spPr>
          <a:xfrm>
            <a:off x="365954" y="0"/>
            <a:ext cx="5464758"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dirty="0"/>
              <a:t>Net Reactive Power vs. Time</a:t>
            </a:r>
          </a:p>
        </p:txBody>
      </p:sp>
      <p:sp>
        <p:nvSpPr>
          <p:cNvPr id="2" name="TextBox 1">
            <a:extLst>
              <a:ext uri="{FF2B5EF4-FFF2-40B4-BE49-F238E27FC236}">
                <a16:creationId xmlns:a16="http://schemas.microsoft.com/office/drawing/2014/main" id="{1733D473-4A0C-3977-A781-17CA3F63BC06}"/>
              </a:ext>
            </a:extLst>
          </p:cNvPr>
          <p:cNvSpPr txBox="1"/>
          <p:nvPr/>
        </p:nvSpPr>
        <p:spPr>
          <a:xfrm>
            <a:off x="11445241" y="112146"/>
            <a:ext cx="790114" cy="230832"/>
          </a:xfrm>
          <a:prstGeom prst="rect">
            <a:avLst/>
          </a:prstGeom>
          <a:noFill/>
        </p:spPr>
        <p:txBody>
          <a:bodyPr wrap="square">
            <a:spAutoFit/>
          </a:bodyPr>
          <a:lstStyle/>
          <a:p>
            <a:pPr algn="just" fontAlgn="base"/>
            <a:r>
              <a:rPr lang="en-US" sz="900" b="1" dirty="0">
                <a:solidFill>
                  <a:srgbClr val="FF0000"/>
                </a:solidFill>
              </a:rPr>
              <a:t>Load data</a:t>
            </a:r>
            <a:endParaRPr lang="en-US" sz="900" dirty="0">
              <a:solidFill>
                <a:srgbClr val="FF0000"/>
              </a:solidFill>
            </a:endParaRPr>
          </a:p>
        </p:txBody>
      </p:sp>
    </p:spTree>
    <p:extLst>
      <p:ext uri="{BB962C8B-B14F-4D97-AF65-F5344CB8AC3E}">
        <p14:creationId xmlns:p14="http://schemas.microsoft.com/office/powerpoint/2010/main" val="3706049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4012E0-8514-3518-C605-5E96A7850AF6}"/>
              </a:ext>
            </a:extLst>
          </p:cNvPr>
          <p:cNvPicPr>
            <a:picLocks noChangeAspect="1"/>
          </p:cNvPicPr>
          <p:nvPr/>
        </p:nvPicPr>
        <p:blipFill>
          <a:blip r:embed="rId3"/>
          <a:srcRect l="9563" t="12134" r="7885" b="8372"/>
          <a:stretch/>
        </p:blipFill>
        <p:spPr>
          <a:xfrm>
            <a:off x="462844" y="1151467"/>
            <a:ext cx="9471378" cy="5130330"/>
          </a:xfrm>
          <a:prstGeom prst="rect">
            <a:avLst/>
          </a:prstGeom>
        </p:spPr>
      </p:pic>
      <p:sp>
        <p:nvSpPr>
          <p:cNvPr id="2" name="TextBox 1">
            <a:extLst>
              <a:ext uri="{FF2B5EF4-FFF2-40B4-BE49-F238E27FC236}">
                <a16:creationId xmlns:a16="http://schemas.microsoft.com/office/drawing/2014/main" id="{21D05E27-64B1-5FAB-6BD7-D51E0E6020F1}"/>
              </a:ext>
            </a:extLst>
          </p:cNvPr>
          <p:cNvSpPr txBox="1"/>
          <p:nvPr/>
        </p:nvSpPr>
        <p:spPr>
          <a:xfrm>
            <a:off x="11445241" y="112146"/>
            <a:ext cx="790114" cy="230832"/>
          </a:xfrm>
          <a:prstGeom prst="rect">
            <a:avLst/>
          </a:prstGeom>
          <a:noFill/>
        </p:spPr>
        <p:txBody>
          <a:bodyPr wrap="square">
            <a:spAutoFit/>
          </a:bodyPr>
          <a:lstStyle/>
          <a:p>
            <a:pPr algn="just" fontAlgn="base"/>
            <a:r>
              <a:rPr lang="en-US" sz="900" b="1" dirty="0">
                <a:solidFill>
                  <a:srgbClr val="FF0000"/>
                </a:solidFill>
              </a:rPr>
              <a:t>Load data</a:t>
            </a:r>
            <a:endParaRPr lang="en-US" sz="900" dirty="0">
              <a:solidFill>
                <a:srgbClr val="FF0000"/>
              </a:solidFill>
            </a:endParaRPr>
          </a:p>
        </p:txBody>
      </p:sp>
      <p:sp>
        <p:nvSpPr>
          <p:cNvPr id="7" name="TextBox 6">
            <a:extLst>
              <a:ext uri="{FF2B5EF4-FFF2-40B4-BE49-F238E27FC236}">
                <a16:creationId xmlns:a16="http://schemas.microsoft.com/office/drawing/2014/main" id="{630B7662-A43B-3261-64D4-1E6CDE1D8DF4}"/>
              </a:ext>
            </a:extLst>
          </p:cNvPr>
          <p:cNvSpPr txBox="1"/>
          <p:nvPr/>
        </p:nvSpPr>
        <p:spPr>
          <a:xfrm>
            <a:off x="365954" y="0"/>
            <a:ext cx="5464758"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dirty="0"/>
              <a:t>Net Active Power vs. Time</a:t>
            </a:r>
          </a:p>
        </p:txBody>
      </p:sp>
    </p:spTree>
    <p:extLst>
      <p:ext uri="{BB962C8B-B14F-4D97-AF65-F5344CB8AC3E}">
        <p14:creationId xmlns:p14="http://schemas.microsoft.com/office/powerpoint/2010/main" val="3801381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624003-7FDA-DCA6-713C-2322775D3B69}"/>
              </a:ext>
            </a:extLst>
          </p:cNvPr>
          <p:cNvPicPr>
            <a:picLocks noChangeAspect="1"/>
          </p:cNvPicPr>
          <p:nvPr/>
        </p:nvPicPr>
        <p:blipFill>
          <a:blip r:embed="rId3"/>
          <a:srcRect l="9000" t="10666" r="8000" b="8000"/>
          <a:stretch/>
        </p:blipFill>
        <p:spPr>
          <a:xfrm>
            <a:off x="449298" y="1173590"/>
            <a:ext cx="9394613" cy="5178356"/>
          </a:xfrm>
          <a:prstGeom prst="rect">
            <a:avLst/>
          </a:prstGeom>
        </p:spPr>
      </p:pic>
      <p:sp>
        <p:nvSpPr>
          <p:cNvPr id="2" name="TextBox 1">
            <a:extLst>
              <a:ext uri="{FF2B5EF4-FFF2-40B4-BE49-F238E27FC236}">
                <a16:creationId xmlns:a16="http://schemas.microsoft.com/office/drawing/2014/main" id="{ED6B0FAE-BC3A-0FE6-A12D-B38393D694EE}"/>
              </a:ext>
            </a:extLst>
          </p:cNvPr>
          <p:cNvSpPr txBox="1"/>
          <p:nvPr/>
        </p:nvSpPr>
        <p:spPr>
          <a:xfrm>
            <a:off x="11445241" y="112146"/>
            <a:ext cx="790114" cy="230832"/>
          </a:xfrm>
          <a:prstGeom prst="rect">
            <a:avLst/>
          </a:prstGeom>
          <a:noFill/>
        </p:spPr>
        <p:txBody>
          <a:bodyPr wrap="square">
            <a:spAutoFit/>
          </a:bodyPr>
          <a:lstStyle/>
          <a:p>
            <a:pPr algn="just" fontAlgn="base"/>
            <a:r>
              <a:rPr lang="en-US" sz="900" b="1" dirty="0">
                <a:solidFill>
                  <a:srgbClr val="FF0000"/>
                </a:solidFill>
              </a:rPr>
              <a:t>Load data</a:t>
            </a:r>
            <a:endParaRPr lang="en-US" sz="900" dirty="0">
              <a:solidFill>
                <a:srgbClr val="FF0000"/>
              </a:solidFill>
            </a:endParaRPr>
          </a:p>
        </p:txBody>
      </p:sp>
      <p:sp>
        <p:nvSpPr>
          <p:cNvPr id="3" name="TextBox 2">
            <a:extLst>
              <a:ext uri="{FF2B5EF4-FFF2-40B4-BE49-F238E27FC236}">
                <a16:creationId xmlns:a16="http://schemas.microsoft.com/office/drawing/2014/main" id="{48920064-51F2-8210-4865-A1AE1556D87A}"/>
              </a:ext>
            </a:extLst>
          </p:cNvPr>
          <p:cNvSpPr txBox="1"/>
          <p:nvPr/>
        </p:nvSpPr>
        <p:spPr>
          <a:xfrm>
            <a:off x="365954" y="0"/>
            <a:ext cx="5464758"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dirty="0"/>
              <a:t>Net Voltage vs. Time</a:t>
            </a:r>
          </a:p>
        </p:txBody>
      </p:sp>
    </p:spTree>
    <p:extLst>
      <p:ext uri="{BB962C8B-B14F-4D97-AF65-F5344CB8AC3E}">
        <p14:creationId xmlns:p14="http://schemas.microsoft.com/office/powerpoint/2010/main" val="35482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ED4455-D39C-5860-B6F6-4BBDB02CAD72}"/>
              </a:ext>
            </a:extLst>
          </p:cNvPr>
          <p:cNvPicPr>
            <a:picLocks noChangeAspect="1"/>
          </p:cNvPicPr>
          <p:nvPr/>
        </p:nvPicPr>
        <p:blipFill>
          <a:blip r:embed="rId3"/>
          <a:srcRect l="8453" t="10206" r="8413" b="8313"/>
          <a:stretch/>
        </p:blipFill>
        <p:spPr>
          <a:xfrm>
            <a:off x="462845" y="1174044"/>
            <a:ext cx="9256888" cy="5103480"/>
          </a:xfrm>
          <a:prstGeom prst="rect">
            <a:avLst/>
          </a:prstGeom>
        </p:spPr>
      </p:pic>
      <p:sp>
        <p:nvSpPr>
          <p:cNvPr id="2" name="TextBox 1">
            <a:extLst>
              <a:ext uri="{FF2B5EF4-FFF2-40B4-BE49-F238E27FC236}">
                <a16:creationId xmlns:a16="http://schemas.microsoft.com/office/drawing/2014/main" id="{ED6B0FAE-BC3A-0FE6-A12D-B38393D694EE}"/>
              </a:ext>
            </a:extLst>
          </p:cNvPr>
          <p:cNvSpPr txBox="1"/>
          <p:nvPr/>
        </p:nvSpPr>
        <p:spPr>
          <a:xfrm>
            <a:off x="11445241" y="112146"/>
            <a:ext cx="790114" cy="230832"/>
          </a:xfrm>
          <a:prstGeom prst="rect">
            <a:avLst/>
          </a:prstGeom>
          <a:noFill/>
        </p:spPr>
        <p:txBody>
          <a:bodyPr wrap="square">
            <a:spAutoFit/>
          </a:bodyPr>
          <a:lstStyle/>
          <a:p>
            <a:pPr algn="just" fontAlgn="base"/>
            <a:r>
              <a:rPr lang="en-US" sz="900" b="1" dirty="0">
                <a:solidFill>
                  <a:srgbClr val="FF0000"/>
                </a:solidFill>
              </a:rPr>
              <a:t>Load data</a:t>
            </a:r>
            <a:endParaRPr lang="en-US" sz="900" dirty="0">
              <a:solidFill>
                <a:srgbClr val="FF0000"/>
              </a:solidFill>
            </a:endParaRPr>
          </a:p>
        </p:txBody>
      </p:sp>
      <p:sp>
        <p:nvSpPr>
          <p:cNvPr id="3" name="TextBox 2">
            <a:extLst>
              <a:ext uri="{FF2B5EF4-FFF2-40B4-BE49-F238E27FC236}">
                <a16:creationId xmlns:a16="http://schemas.microsoft.com/office/drawing/2014/main" id="{A0603E3F-A2DA-75A5-99B3-AFE57343EF17}"/>
              </a:ext>
            </a:extLst>
          </p:cNvPr>
          <p:cNvSpPr txBox="1"/>
          <p:nvPr/>
        </p:nvSpPr>
        <p:spPr>
          <a:xfrm>
            <a:off x="365954" y="0"/>
            <a:ext cx="5464758"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dirty="0"/>
              <a:t>Net Voltage per unit vs. Time</a:t>
            </a:r>
          </a:p>
        </p:txBody>
      </p:sp>
      <p:sp>
        <p:nvSpPr>
          <p:cNvPr id="6" name="TextBox 5">
            <a:extLst>
              <a:ext uri="{FF2B5EF4-FFF2-40B4-BE49-F238E27FC236}">
                <a16:creationId xmlns:a16="http://schemas.microsoft.com/office/drawing/2014/main" id="{8F81D618-204D-519B-95F5-46ED88AD319B}"/>
              </a:ext>
            </a:extLst>
          </p:cNvPr>
          <p:cNvSpPr txBox="1"/>
          <p:nvPr/>
        </p:nvSpPr>
        <p:spPr>
          <a:xfrm>
            <a:off x="9959140" y="2357913"/>
            <a:ext cx="1993374" cy="1754326"/>
          </a:xfrm>
          <a:prstGeom prst="rect">
            <a:avLst/>
          </a:prstGeom>
          <a:noFill/>
        </p:spPr>
        <p:txBody>
          <a:bodyPr wrap="square">
            <a:spAutoFit/>
          </a:bodyPr>
          <a:lstStyle/>
          <a:p>
            <a:pPr algn="just" fontAlgn="base"/>
            <a:r>
              <a:rPr lang="en-US" sz="1200" dirty="0">
                <a:solidFill>
                  <a:srgbClr val="FF0000"/>
                </a:solidFill>
              </a:rPr>
              <a:t>We could look into voltage variation counts, to identify how many counts corresponds to the different control modes. 🧐</a:t>
            </a:r>
          </a:p>
          <a:p>
            <a:pPr algn="just" fontAlgn="base"/>
            <a:endParaRPr lang="en-US" sz="1200" dirty="0">
              <a:solidFill>
                <a:srgbClr val="FF0000"/>
              </a:solidFill>
            </a:endParaRPr>
          </a:p>
          <a:p>
            <a:pPr algn="just" fontAlgn="base"/>
            <a:r>
              <a:rPr lang="en-US" sz="1200" dirty="0">
                <a:solidFill>
                  <a:srgbClr val="FF0000"/>
                </a:solidFill>
              </a:rPr>
              <a:t>I think no-PV is a misnomer… no-PV bus is better. </a:t>
            </a:r>
          </a:p>
        </p:txBody>
      </p:sp>
    </p:spTree>
    <p:extLst>
      <p:ext uri="{BB962C8B-B14F-4D97-AF65-F5344CB8AC3E}">
        <p14:creationId xmlns:p14="http://schemas.microsoft.com/office/powerpoint/2010/main" val="3469699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149B44-246E-592F-F7A9-DB4D4AA3C1BD}"/>
              </a:ext>
            </a:extLst>
          </p:cNvPr>
          <p:cNvPicPr>
            <a:picLocks noChangeAspect="1"/>
          </p:cNvPicPr>
          <p:nvPr/>
        </p:nvPicPr>
        <p:blipFill>
          <a:blip r:embed="rId3"/>
          <a:srcRect l="9920" t="11520" r="8018" b="8709"/>
          <a:stretch/>
        </p:blipFill>
        <p:spPr>
          <a:xfrm>
            <a:off x="474133" y="1151466"/>
            <a:ext cx="9268178" cy="5067737"/>
          </a:xfrm>
          <a:prstGeom prst="rect">
            <a:avLst/>
          </a:prstGeom>
          <a:noFill/>
        </p:spPr>
      </p:pic>
      <p:sp>
        <p:nvSpPr>
          <p:cNvPr id="2" name="TextBox 1">
            <a:extLst>
              <a:ext uri="{FF2B5EF4-FFF2-40B4-BE49-F238E27FC236}">
                <a16:creationId xmlns:a16="http://schemas.microsoft.com/office/drawing/2014/main" id="{52980325-432C-FEA2-24BA-29F181241D7D}"/>
              </a:ext>
            </a:extLst>
          </p:cNvPr>
          <p:cNvSpPr txBox="1"/>
          <p:nvPr/>
        </p:nvSpPr>
        <p:spPr>
          <a:xfrm>
            <a:off x="11538783" y="112146"/>
            <a:ext cx="696571" cy="230832"/>
          </a:xfrm>
          <a:prstGeom prst="rect">
            <a:avLst/>
          </a:prstGeom>
          <a:noFill/>
        </p:spPr>
        <p:txBody>
          <a:bodyPr wrap="square">
            <a:spAutoFit/>
          </a:bodyPr>
          <a:lstStyle/>
          <a:p>
            <a:pPr algn="just" fontAlgn="base"/>
            <a:r>
              <a:rPr lang="en-US" sz="900" b="1" dirty="0">
                <a:solidFill>
                  <a:srgbClr val="FF0000"/>
                </a:solidFill>
              </a:rPr>
              <a:t>PV data</a:t>
            </a:r>
            <a:endParaRPr lang="en-US" sz="900" dirty="0">
              <a:solidFill>
                <a:srgbClr val="FF0000"/>
              </a:solidFill>
            </a:endParaRPr>
          </a:p>
        </p:txBody>
      </p:sp>
      <p:sp>
        <p:nvSpPr>
          <p:cNvPr id="3" name="TextBox 2">
            <a:extLst>
              <a:ext uri="{FF2B5EF4-FFF2-40B4-BE49-F238E27FC236}">
                <a16:creationId xmlns:a16="http://schemas.microsoft.com/office/drawing/2014/main" id="{9EE4BD36-80A1-8845-E90B-DAB9D54C76D6}"/>
              </a:ext>
            </a:extLst>
          </p:cNvPr>
          <p:cNvSpPr txBox="1"/>
          <p:nvPr/>
        </p:nvSpPr>
        <p:spPr>
          <a:xfrm>
            <a:off x="365954" y="0"/>
            <a:ext cx="5464758"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dirty="0"/>
              <a:t>Net PV Reactive Power vs. Time</a:t>
            </a:r>
          </a:p>
        </p:txBody>
      </p:sp>
    </p:spTree>
    <p:extLst>
      <p:ext uri="{BB962C8B-B14F-4D97-AF65-F5344CB8AC3E}">
        <p14:creationId xmlns:p14="http://schemas.microsoft.com/office/powerpoint/2010/main" val="198426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B8EA92-1FE2-81CE-0EE9-30DCA5BAEC58}"/>
              </a:ext>
            </a:extLst>
          </p:cNvPr>
          <p:cNvPicPr>
            <a:picLocks noChangeAspect="1"/>
          </p:cNvPicPr>
          <p:nvPr/>
        </p:nvPicPr>
        <p:blipFill>
          <a:blip r:embed="rId3"/>
          <a:srcRect l="10365" t="11534" r="8028" b="9697"/>
          <a:stretch/>
        </p:blipFill>
        <p:spPr>
          <a:xfrm>
            <a:off x="451555" y="1185334"/>
            <a:ext cx="9493956" cy="5154651"/>
          </a:xfrm>
          <a:prstGeom prst="rect">
            <a:avLst/>
          </a:prstGeom>
        </p:spPr>
      </p:pic>
      <p:sp>
        <p:nvSpPr>
          <p:cNvPr id="2" name="TextBox 1">
            <a:extLst>
              <a:ext uri="{FF2B5EF4-FFF2-40B4-BE49-F238E27FC236}">
                <a16:creationId xmlns:a16="http://schemas.microsoft.com/office/drawing/2014/main" id="{FF9D558B-938E-628D-47DF-E5394E72DAFF}"/>
              </a:ext>
            </a:extLst>
          </p:cNvPr>
          <p:cNvSpPr txBox="1"/>
          <p:nvPr/>
        </p:nvSpPr>
        <p:spPr>
          <a:xfrm>
            <a:off x="11538783" y="112146"/>
            <a:ext cx="696571" cy="230832"/>
          </a:xfrm>
          <a:prstGeom prst="rect">
            <a:avLst/>
          </a:prstGeom>
          <a:noFill/>
        </p:spPr>
        <p:txBody>
          <a:bodyPr wrap="square">
            <a:spAutoFit/>
          </a:bodyPr>
          <a:lstStyle/>
          <a:p>
            <a:pPr algn="just" fontAlgn="base"/>
            <a:r>
              <a:rPr lang="en-US" sz="900" b="1" dirty="0">
                <a:solidFill>
                  <a:srgbClr val="FF0000"/>
                </a:solidFill>
              </a:rPr>
              <a:t>PV data</a:t>
            </a:r>
            <a:endParaRPr lang="en-US" sz="900" dirty="0">
              <a:solidFill>
                <a:srgbClr val="FF0000"/>
              </a:solidFill>
            </a:endParaRPr>
          </a:p>
        </p:txBody>
      </p:sp>
      <p:sp>
        <p:nvSpPr>
          <p:cNvPr id="6" name="TextBox 5">
            <a:extLst>
              <a:ext uri="{FF2B5EF4-FFF2-40B4-BE49-F238E27FC236}">
                <a16:creationId xmlns:a16="http://schemas.microsoft.com/office/drawing/2014/main" id="{72E74530-650C-FB64-A8A5-6BA65A9D0BF2}"/>
              </a:ext>
            </a:extLst>
          </p:cNvPr>
          <p:cNvSpPr txBox="1"/>
          <p:nvPr/>
        </p:nvSpPr>
        <p:spPr>
          <a:xfrm>
            <a:off x="365954" y="0"/>
            <a:ext cx="5464758"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dirty="0"/>
              <a:t>Net PV Active Power vs. Time</a:t>
            </a:r>
          </a:p>
        </p:txBody>
      </p:sp>
    </p:spTree>
    <p:extLst>
      <p:ext uri="{BB962C8B-B14F-4D97-AF65-F5344CB8AC3E}">
        <p14:creationId xmlns:p14="http://schemas.microsoft.com/office/powerpoint/2010/main" val="744584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95E5DC-7EFA-E2C8-CD16-D0439B3F637B}"/>
              </a:ext>
            </a:extLst>
          </p:cNvPr>
          <p:cNvSpPr>
            <a:spLocks noGrp="1"/>
          </p:cNvSpPr>
          <p:nvPr>
            <p:ph type="title"/>
          </p:nvPr>
        </p:nvSpPr>
        <p:spPr>
          <a:xfrm>
            <a:off x="381001" y="457200"/>
            <a:ext cx="4766724" cy="1600200"/>
          </a:xfrm>
        </p:spPr>
        <p:txBody>
          <a:bodyPr/>
          <a:lstStyle/>
          <a:p>
            <a:r>
              <a:rPr lang="en-US" dirty="0"/>
              <a:t>Supplementary Graphs</a:t>
            </a:r>
          </a:p>
        </p:txBody>
      </p:sp>
      <p:pic>
        <p:nvPicPr>
          <p:cNvPr id="10" name="Picture 9">
            <a:extLst>
              <a:ext uri="{FF2B5EF4-FFF2-40B4-BE49-F238E27FC236}">
                <a16:creationId xmlns:a16="http://schemas.microsoft.com/office/drawing/2014/main" id="{5759B31F-23E5-34C5-5535-AFC8D4ACEBF4}"/>
              </a:ext>
            </a:extLst>
          </p:cNvPr>
          <p:cNvPicPr>
            <a:picLocks noChangeAspect="1"/>
          </p:cNvPicPr>
          <p:nvPr/>
        </p:nvPicPr>
        <p:blipFill>
          <a:blip r:embed="rId3"/>
          <a:srcRect l="7991" t="11575" r="7244" b="8333"/>
          <a:stretch/>
        </p:blipFill>
        <p:spPr>
          <a:xfrm>
            <a:off x="6576093" y="554646"/>
            <a:ext cx="4780529" cy="2540804"/>
          </a:xfrm>
          <a:prstGeom prst="rect">
            <a:avLst/>
          </a:prstGeom>
        </p:spPr>
      </p:pic>
      <p:sp>
        <p:nvSpPr>
          <p:cNvPr id="2" name="TextBox 1">
            <a:extLst>
              <a:ext uri="{FF2B5EF4-FFF2-40B4-BE49-F238E27FC236}">
                <a16:creationId xmlns:a16="http://schemas.microsoft.com/office/drawing/2014/main" id="{57B7D66C-9919-8C35-158B-765064ABC169}"/>
              </a:ext>
            </a:extLst>
          </p:cNvPr>
          <p:cNvSpPr txBox="1"/>
          <p:nvPr/>
        </p:nvSpPr>
        <p:spPr>
          <a:xfrm>
            <a:off x="11538783" y="112146"/>
            <a:ext cx="696571" cy="230832"/>
          </a:xfrm>
          <a:prstGeom prst="rect">
            <a:avLst/>
          </a:prstGeom>
          <a:noFill/>
        </p:spPr>
        <p:txBody>
          <a:bodyPr wrap="square">
            <a:spAutoFit/>
          </a:bodyPr>
          <a:lstStyle/>
          <a:p>
            <a:pPr algn="just" fontAlgn="base"/>
            <a:r>
              <a:rPr lang="en-US" sz="900" b="1" dirty="0">
                <a:solidFill>
                  <a:srgbClr val="FF0000"/>
                </a:solidFill>
              </a:rPr>
              <a:t>PV data</a:t>
            </a:r>
            <a:endParaRPr lang="en-US" sz="900" dirty="0">
              <a:solidFill>
                <a:srgbClr val="FF0000"/>
              </a:solidFill>
            </a:endParaRPr>
          </a:p>
        </p:txBody>
      </p:sp>
      <p:pic>
        <p:nvPicPr>
          <p:cNvPr id="3" name="Picture 2">
            <a:extLst>
              <a:ext uri="{FF2B5EF4-FFF2-40B4-BE49-F238E27FC236}">
                <a16:creationId xmlns:a16="http://schemas.microsoft.com/office/drawing/2014/main" id="{65386B20-EEE8-8C5E-7E3E-F909666016FC}"/>
              </a:ext>
            </a:extLst>
          </p:cNvPr>
          <p:cNvPicPr>
            <a:picLocks noChangeAspect="1"/>
          </p:cNvPicPr>
          <p:nvPr/>
        </p:nvPicPr>
        <p:blipFill>
          <a:blip r:embed="rId4"/>
          <a:srcRect l="8691" t="11517" r="8254" b="9142"/>
          <a:stretch/>
        </p:blipFill>
        <p:spPr>
          <a:xfrm>
            <a:off x="6576093" y="3265078"/>
            <a:ext cx="4780529" cy="2568802"/>
          </a:xfrm>
          <a:prstGeom prst="rect">
            <a:avLst/>
          </a:prstGeom>
        </p:spPr>
      </p:pic>
      <p:cxnSp>
        <p:nvCxnSpPr>
          <p:cNvPr id="5" name="Straight Connector 4">
            <a:extLst>
              <a:ext uri="{FF2B5EF4-FFF2-40B4-BE49-F238E27FC236}">
                <a16:creationId xmlns:a16="http://schemas.microsoft.com/office/drawing/2014/main" id="{EBF18235-0342-EE48-A3D5-442507D51DE7}"/>
              </a:ext>
            </a:extLst>
          </p:cNvPr>
          <p:cNvCxnSpPr>
            <a:cxnSpLocks/>
          </p:cNvCxnSpPr>
          <p:nvPr/>
        </p:nvCxnSpPr>
        <p:spPr>
          <a:xfrm>
            <a:off x="6386521" y="342978"/>
            <a:ext cx="0" cy="5651422"/>
          </a:xfrm>
          <a:prstGeom prst="line">
            <a:avLst/>
          </a:prstGeom>
          <a:ln w="12700"/>
        </p:spPr>
        <p:style>
          <a:lnRef idx="1">
            <a:schemeClr val="dk1"/>
          </a:lnRef>
          <a:fillRef idx="0">
            <a:schemeClr val="dk1"/>
          </a:fillRef>
          <a:effectRef idx="0">
            <a:schemeClr val="dk1"/>
          </a:effectRef>
          <a:fontRef idx="minor">
            <a:schemeClr val="tx1"/>
          </a:fontRef>
        </p:style>
      </p:cxnSp>
      <p:pic>
        <p:nvPicPr>
          <p:cNvPr id="8" name="Picture 7" descr="A screenshot of a computer screen&#10;&#10;Description automatically generated">
            <a:extLst>
              <a:ext uri="{FF2B5EF4-FFF2-40B4-BE49-F238E27FC236}">
                <a16:creationId xmlns:a16="http://schemas.microsoft.com/office/drawing/2014/main" id="{636B5A19-F66F-B74D-63EC-F7B3BDA7FF46}"/>
              </a:ext>
            </a:extLst>
          </p:cNvPr>
          <p:cNvPicPr>
            <a:picLocks noChangeAspect="1"/>
          </p:cNvPicPr>
          <p:nvPr/>
        </p:nvPicPr>
        <p:blipFill>
          <a:blip r:embed="rId5"/>
          <a:srcRect l="12927" t="39274" r="10095" b="10530"/>
          <a:stretch/>
        </p:blipFill>
        <p:spPr>
          <a:xfrm>
            <a:off x="213860" y="2362201"/>
            <a:ext cx="5782268" cy="2356555"/>
          </a:xfrm>
          <a:prstGeom prst="rect">
            <a:avLst/>
          </a:prstGeom>
        </p:spPr>
      </p:pic>
      <p:sp>
        <p:nvSpPr>
          <p:cNvPr id="9" name="Oval 8">
            <a:extLst>
              <a:ext uri="{FF2B5EF4-FFF2-40B4-BE49-F238E27FC236}">
                <a16:creationId xmlns:a16="http://schemas.microsoft.com/office/drawing/2014/main" id="{A9BD1867-5209-1C25-5830-C283F3B9E49D}"/>
              </a:ext>
            </a:extLst>
          </p:cNvPr>
          <p:cNvSpPr/>
          <p:nvPr/>
        </p:nvSpPr>
        <p:spPr>
          <a:xfrm>
            <a:off x="1807029" y="2286000"/>
            <a:ext cx="1088571" cy="16764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H"/>
          </a:p>
        </p:txBody>
      </p:sp>
    </p:spTree>
    <p:extLst>
      <p:ext uri="{BB962C8B-B14F-4D97-AF65-F5344CB8AC3E}">
        <p14:creationId xmlns:p14="http://schemas.microsoft.com/office/powerpoint/2010/main" val="2496981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468449" y="93733"/>
            <a:ext cx="7946377"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Random Forest Classification Method</a:t>
            </a:r>
          </a:p>
        </p:txBody>
      </p:sp>
      <p:sp>
        <p:nvSpPr>
          <p:cNvPr id="3" name="Title 1">
            <a:extLst>
              <a:ext uri="{FF2B5EF4-FFF2-40B4-BE49-F238E27FC236}">
                <a16:creationId xmlns:a16="http://schemas.microsoft.com/office/drawing/2014/main" id="{0DE3F010-1DD4-D3B0-215F-9432F5A3B0C5}"/>
              </a:ext>
            </a:extLst>
          </p:cNvPr>
          <p:cNvSpPr txBox="1">
            <a:spLocks/>
          </p:cNvSpPr>
          <p:nvPr/>
        </p:nvSpPr>
        <p:spPr>
          <a:xfrm>
            <a:off x="471055" y="896587"/>
            <a:ext cx="11216897" cy="11360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fontAlgn="base"/>
            <a:endParaRPr lang="en-US" sz="900" b="0">
              <a:solidFill>
                <a:srgbClr val="000000"/>
              </a:solidFill>
              <a:latin typeface="Abadi" panose="020B0604020104020204" pitchFamily="34" charset="0"/>
            </a:endParaRPr>
          </a:p>
        </p:txBody>
      </p:sp>
      <p:sp>
        <p:nvSpPr>
          <p:cNvPr id="12" name="Title 1">
            <a:extLst>
              <a:ext uri="{FF2B5EF4-FFF2-40B4-BE49-F238E27FC236}">
                <a16:creationId xmlns:a16="http://schemas.microsoft.com/office/drawing/2014/main" id="{CECFCA42-681C-84B3-6E56-F5680C74C544}"/>
              </a:ext>
            </a:extLst>
          </p:cNvPr>
          <p:cNvSpPr txBox="1">
            <a:spLocks/>
          </p:cNvSpPr>
          <p:nvPr/>
        </p:nvSpPr>
        <p:spPr>
          <a:xfrm>
            <a:off x="334734" y="1779054"/>
            <a:ext cx="11208036" cy="36171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just" fontAlgn="base">
              <a:lnSpc>
                <a:spcPct val="150000"/>
              </a:lnSpc>
              <a:buFont typeface="Arial" panose="020B0604020202020204" pitchFamily="34" charset="0"/>
              <a:buChar char="•"/>
            </a:pPr>
            <a:endParaRPr lang="en-US" sz="170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1">
            <a:extLst>
              <a:ext uri="{FF2B5EF4-FFF2-40B4-BE49-F238E27FC236}">
                <a16:creationId xmlns:a16="http://schemas.microsoft.com/office/drawing/2014/main" id="{D6549E12-F5EB-5899-2347-4AEEAB11A64F}"/>
              </a:ext>
            </a:extLst>
          </p:cNvPr>
          <p:cNvSpPr>
            <a:spLocks noChangeArrowheads="1"/>
          </p:cNvSpPr>
          <p:nvPr/>
        </p:nvSpPr>
        <p:spPr bwMode="auto">
          <a:xfrm>
            <a:off x="487553" y="3251870"/>
            <a:ext cx="184731"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endParaRPr lang="en-GH" sz="2000"/>
          </a:p>
        </p:txBody>
      </p:sp>
      <p:sp>
        <p:nvSpPr>
          <p:cNvPr id="8" name="Rectangle 2">
            <a:extLst>
              <a:ext uri="{FF2B5EF4-FFF2-40B4-BE49-F238E27FC236}">
                <a16:creationId xmlns:a16="http://schemas.microsoft.com/office/drawing/2014/main" id="{0E0D819C-2849-ACC9-38BA-EF84B9BF5F66}"/>
              </a:ext>
            </a:extLst>
          </p:cNvPr>
          <p:cNvSpPr>
            <a:spLocks noChangeArrowheads="1"/>
          </p:cNvSpPr>
          <p:nvPr/>
        </p:nvSpPr>
        <p:spPr bwMode="auto">
          <a:xfrm>
            <a:off x="487553" y="3074898"/>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H" altLang="en-GH" sz="2000" b="0" i="0" u="none" strike="noStrike" cap="none" normalizeH="0" baseline="0">
                <a:ln>
                  <a:noFill/>
                </a:ln>
                <a:solidFill>
                  <a:srgbClr val="000000"/>
                </a:solidFill>
                <a:effectLst/>
                <a:latin typeface="Söhne"/>
              </a:rPr>
            </a:br>
            <a:endParaRPr kumimoji="0" lang="en-GH" altLang="en-GH" sz="2000" b="0" i="0" u="none" strike="noStrike" cap="none" normalizeH="0" baseline="0">
              <a:ln>
                <a:noFill/>
              </a:ln>
              <a:solidFill>
                <a:schemeClr val="tx1"/>
              </a:solidFill>
              <a:effectLst/>
              <a:latin typeface="Arial" panose="020B0604020202020204" pitchFamily="34" charset="0"/>
            </a:endParaRPr>
          </a:p>
        </p:txBody>
      </p:sp>
      <p:cxnSp>
        <p:nvCxnSpPr>
          <p:cNvPr id="23" name="Straight Connector 22">
            <a:extLst>
              <a:ext uri="{FF2B5EF4-FFF2-40B4-BE49-F238E27FC236}">
                <a16:creationId xmlns:a16="http://schemas.microsoft.com/office/drawing/2014/main" id="{E158903B-FC4B-D3E0-32FA-35DF90CEBBC9}"/>
              </a:ext>
            </a:extLst>
          </p:cNvPr>
          <p:cNvCxnSpPr>
            <a:cxnSpLocks/>
          </p:cNvCxnSpPr>
          <p:nvPr/>
        </p:nvCxnSpPr>
        <p:spPr>
          <a:xfrm>
            <a:off x="7284628" y="570628"/>
            <a:ext cx="0" cy="6011056"/>
          </a:xfrm>
          <a:prstGeom prst="line">
            <a:avLst/>
          </a:prstGeom>
          <a:ln w="12700"/>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C5CD572-6688-EDEC-76A8-E2402C6E2503}"/>
              </a:ext>
            </a:extLst>
          </p:cNvPr>
          <p:cNvSpPr txBox="1"/>
          <p:nvPr/>
        </p:nvSpPr>
        <p:spPr>
          <a:xfrm>
            <a:off x="345938" y="6179413"/>
            <a:ext cx="374519" cy="307777"/>
          </a:xfrm>
          <a:prstGeom prst="rect">
            <a:avLst/>
          </a:prstGeom>
          <a:noFill/>
        </p:spPr>
        <p:txBody>
          <a:bodyPr wrap="square">
            <a:spAutoFit/>
          </a:bodyPr>
          <a:lstStyle/>
          <a:p>
            <a:r>
              <a:rPr lang="en-US" sz="1400" b="1">
                <a:solidFill>
                  <a:srgbClr val="000000"/>
                </a:solidFill>
                <a:latin typeface="Roboto" panose="02000000000000000000" pitchFamily="2" charset="0"/>
                <a:ea typeface="Roboto" panose="02000000000000000000" pitchFamily="2" charset="0"/>
                <a:cs typeface="Roboto" panose="02000000000000000000" pitchFamily="2" charset="0"/>
              </a:rPr>
              <a:t>3</a:t>
            </a:r>
            <a:endParaRPr lang="en-US" sz="1400" b="1"/>
          </a:p>
        </p:txBody>
      </p:sp>
      <p:sp>
        <p:nvSpPr>
          <p:cNvPr id="26" name="Oval 25">
            <a:extLst>
              <a:ext uri="{FF2B5EF4-FFF2-40B4-BE49-F238E27FC236}">
                <a16:creationId xmlns:a16="http://schemas.microsoft.com/office/drawing/2014/main" id="{B8CE5DB3-DFAA-ABF9-D917-1142312A0634}"/>
              </a:ext>
            </a:extLst>
          </p:cNvPr>
          <p:cNvSpPr/>
          <p:nvPr/>
        </p:nvSpPr>
        <p:spPr>
          <a:xfrm>
            <a:off x="334734" y="6179413"/>
            <a:ext cx="305638" cy="30777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E267EAB-64CE-5B89-93EA-EEF485ED4713}"/>
              </a:ext>
            </a:extLst>
          </p:cNvPr>
          <p:cNvSpPr txBox="1"/>
          <p:nvPr/>
        </p:nvSpPr>
        <p:spPr>
          <a:xfrm>
            <a:off x="579918" y="2032658"/>
            <a:ext cx="6452215" cy="3416320"/>
          </a:xfrm>
          <a:prstGeom prst="rect">
            <a:avLst/>
          </a:prstGeom>
          <a:noFill/>
        </p:spPr>
        <p:txBody>
          <a:bodyPr wrap="square">
            <a:spAutoFit/>
          </a:bodyPr>
          <a:lstStyle/>
          <a:p>
            <a:pPr algn="just" fontAlgn="base"/>
            <a:r>
              <a:rPr lang="en-US" b="1" dirty="0"/>
              <a:t>Generate Training Data: </a:t>
            </a:r>
            <a:r>
              <a:rPr lang="en-US" dirty="0"/>
              <a:t>Create synthetic datasets for each control mode with labeled data. Combine these datasets into a single training set. </a:t>
            </a:r>
          </a:p>
          <a:p>
            <a:pPr algn="just" fontAlgn="base"/>
            <a:endParaRPr lang="en-US" dirty="0"/>
          </a:p>
          <a:p>
            <a:pPr algn="just" fontAlgn="base"/>
            <a:r>
              <a:rPr lang="en-US" b="1" dirty="0"/>
              <a:t>Train Random Forest Classifier: </a:t>
            </a:r>
            <a:r>
              <a:rPr lang="en-US" dirty="0"/>
              <a:t>Use the synthetic training data to train a Random Forest classifier. The classifier learns to distinguish between different control modes based on the synthetic data. </a:t>
            </a:r>
          </a:p>
          <a:p>
            <a:pPr algn="just" fontAlgn="base"/>
            <a:endParaRPr lang="en-US" dirty="0"/>
          </a:p>
          <a:p>
            <a:pPr algn="just" fontAlgn="base"/>
            <a:r>
              <a:rPr lang="en-US" b="1" dirty="0"/>
              <a:t>Predict Control Mode for New Data: </a:t>
            </a:r>
            <a:r>
              <a:rPr lang="en-US" dirty="0"/>
              <a:t>Use the trained Random Forest model to predict the control mode for the new data. Print the final predicted control mode.</a:t>
            </a:r>
            <a:endParaRPr lang="en-US" dirty="0">
              <a:solidFill>
                <a:srgbClr val="000000"/>
              </a:solidFill>
              <a:latin typeface="Roboto" panose="02000000000000000000" pitchFamily="2" charset="0"/>
              <a:ea typeface="Roboto" panose="02000000000000000000" pitchFamily="2" charset="0"/>
              <a:cs typeface="Roboto" panose="02000000000000000000" pitchFamily="2" charset="0"/>
            </a:endParaRPr>
          </a:p>
        </p:txBody>
      </p:sp>
      <p:pic>
        <p:nvPicPr>
          <p:cNvPr id="15" name="Picture 14" descr="A white board with writing on it&#10;&#10;Description automatically generated">
            <a:extLst>
              <a:ext uri="{FF2B5EF4-FFF2-40B4-BE49-F238E27FC236}">
                <a16:creationId xmlns:a16="http://schemas.microsoft.com/office/drawing/2014/main" id="{BA4106DE-DAEC-968D-BA78-64A82538D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3575" y="645578"/>
            <a:ext cx="3889196" cy="5185595"/>
          </a:xfrm>
          <a:prstGeom prst="rect">
            <a:avLst/>
          </a:prstGeom>
        </p:spPr>
      </p:pic>
      <p:sp>
        <p:nvSpPr>
          <p:cNvPr id="2" name="TextBox 1">
            <a:extLst>
              <a:ext uri="{FF2B5EF4-FFF2-40B4-BE49-F238E27FC236}">
                <a16:creationId xmlns:a16="http://schemas.microsoft.com/office/drawing/2014/main" id="{141BF0A7-7F72-B611-B9B5-5AFF3F0F29B1}"/>
              </a:ext>
            </a:extLst>
          </p:cNvPr>
          <p:cNvSpPr txBox="1"/>
          <p:nvPr/>
        </p:nvSpPr>
        <p:spPr>
          <a:xfrm>
            <a:off x="487553" y="1281750"/>
            <a:ext cx="1853677" cy="400110"/>
          </a:xfrm>
          <a:prstGeom prst="rect">
            <a:avLst/>
          </a:prstGeom>
          <a:noFill/>
        </p:spPr>
        <p:txBody>
          <a:bodyPr wrap="square" rtlCol="0">
            <a:spAutoFit/>
          </a:bodyPr>
          <a:lstStyle/>
          <a:p>
            <a:r>
              <a:rPr lang="en-US" sz="2000" b="1" dirty="0">
                <a:solidFill>
                  <a:srgbClr val="000000"/>
                </a:solidFill>
                <a:latin typeface="Roboto"/>
                <a:ea typeface="Roboto"/>
                <a:cs typeface="Roboto"/>
              </a:rPr>
              <a:t>Approach:</a:t>
            </a:r>
            <a:endParaRPr lang="en-US" sz="2000" b="1" dirty="0"/>
          </a:p>
        </p:txBody>
      </p:sp>
    </p:spTree>
    <p:extLst>
      <p:ext uri="{BB962C8B-B14F-4D97-AF65-F5344CB8AC3E}">
        <p14:creationId xmlns:p14="http://schemas.microsoft.com/office/powerpoint/2010/main" val="4028838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3862551" y="2673446"/>
            <a:ext cx="5340065" cy="151110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4400"/>
              <a:t>Project Update: 1</a:t>
            </a:r>
          </a:p>
        </p:txBody>
      </p:sp>
      <p:sp>
        <p:nvSpPr>
          <p:cNvPr id="2" name="TextBox 1">
            <a:extLst>
              <a:ext uri="{FF2B5EF4-FFF2-40B4-BE49-F238E27FC236}">
                <a16:creationId xmlns:a16="http://schemas.microsoft.com/office/drawing/2014/main" id="{8C429DC8-1D8E-2A47-9EA4-5E21A28084F2}"/>
              </a:ext>
            </a:extLst>
          </p:cNvPr>
          <p:cNvSpPr txBox="1"/>
          <p:nvPr/>
        </p:nvSpPr>
        <p:spPr>
          <a:xfrm>
            <a:off x="4707101" y="5781855"/>
            <a:ext cx="6100996" cy="338554"/>
          </a:xfrm>
          <a:prstGeom prst="rect">
            <a:avLst/>
          </a:prstGeom>
          <a:noFill/>
        </p:spPr>
        <p:txBody>
          <a:bodyPr wrap="square">
            <a:spAutoFit/>
          </a:bodyPr>
          <a:lstStyle/>
          <a:p>
            <a:r>
              <a:rPr lang="en-US" sz="1600" b="1">
                <a:solidFill>
                  <a:srgbClr val="000000"/>
                </a:solidFill>
                <a:latin typeface="Roboto"/>
                <a:ea typeface="Roboto"/>
                <a:cs typeface="Roboto"/>
              </a:rPr>
              <a:t>Understanding the Theory</a:t>
            </a:r>
            <a:endParaRPr lang="en-GH" sz="1600"/>
          </a:p>
        </p:txBody>
      </p:sp>
    </p:spTree>
    <p:extLst>
      <p:ext uri="{BB962C8B-B14F-4D97-AF65-F5344CB8AC3E}">
        <p14:creationId xmlns:p14="http://schemas.microsoft.com/office/powerpoint/2010/main" val="3749834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AD93B7-F9F2-B20A-6DC4-4BC925EE4D57}"/>
              </a:ext>
            </a:extLst>
          </p:cNvPr>
          <p:cNvPicPr>
            <a:picLocks noChangeAspect="1"/>
          </p:cNvPicPr>
          <p:nvPr/>
        </p:nvPicPr>
        <p:blipFill rotWithShape="1">
          <a:blip r:embed="rId3">
            <a:extLst>
              <a:ext uri="{28A0092B-C50C-407E-A947-70E740481C1C}">
                <a14:useLocalDpi xmlns:a14="http://schemas.microsoft.com/office/drawing/2010/main" val="0"/>
              </a:ext>
            </a:extLst>
          </a:blip>
          <a:srcRect r="-284"/>
          <a:stretch/>
        </p:blipFill>
        <p:spPr>
          <a:xfrm>
            <a:off x="563177" y="819202"/>
            <a:ext cx="11309033" cy="5861791"/>
          </a:xfrm>
          <a:prstGeom prst="rect">
            <a:avLst/>
          </a:prstGeom>
        </p:spPr>
      </p:pic>
      <p:sp>
        <p:nvSpPr>
          <p:cNvPr id="5" name="TextBox 4">
            <a:extLst>
              <a:ext uri="{FF2B5EF4-FFF2-40B4-BE49-F238E27FC236}">
                <a16:creationId xmlns:a16="http://schemas.microsoft.com/office/drawing/2014/main" id="{38E65794-5DC7-3890-5F52-81C237609A2F}"/>
              </a:ext>
            </a:extLst>
          </p:cNvPr>
          <p:cNvSpPr txBox="1"/>
          <p:nvPr/>
        </p:nvSpPr>
        <p:spPr>
          <a:xfrm>
            <a:off x="443256" y="-286333"/>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Test Run (Code + Graph) </a:t>
            </a:r>
          </a:p>
        </p:txBody>
      </p:sp>
      <p:cxnSp>
        <p:nvCxnSpPr>
          <p:cNvPr id="13" name="Straight Connector 12">
            <a:extLst>
              <a:ext uri="{FF2B5EF4-FFF2-40B4-BE49-F238E27FC236}">
                <a16:creationId xmlns:a16="http://schemas.microsoft.com/office/drawing/2014/main" id="{753B9E95-801B-6A48-5DEF-6F8E8D277E4E}"/>
              </a:ext>
            </a:extLst>
          </p:cNvPr>
          <p:cNvCxnSpPr/>
          <p:nvPr/>
        </p:nvCxnSpPr>
        <p:spPr>
          <a:xfrm>
            <a:off x="4182256" y="6280879"/>
            <a:ext cx="71952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1319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2999B7-B74B-231B-7D00-81D0EF29BEF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4931" y="779488"/>
            <a:ext cx="11982138" cy="5951095"/>
          </a:xfrm>
          <a:prstGeom prst="rect">
            <a:avLst/>
          </a:prstGeom>
        </p:spPr>
      </p:pic>
      <p:sp>
        <p:nvSpPr>
          <p:cNvPr id="3" name="TextBox 2">
            <a:extLst>
              <a:ext uri="{FF2B5EF4-FFF2-40B4-BE49-F238E27FC236}">
                <a16:creationId xmlns:a16="http://schemas.microsoft.com/office/drawing/2014/main" id="{388C9343-3F57-1FB0-E3B4-2B901B2F58E8}"/>
              </a:ext>
            </a:extLst>
          </p:cNvPr>
          <p:cNvSpPr txBox="1"/>
          <p:nvPr/>
        </p:nvSpPr>
        <p:spPr>
          <a:xfrm>
            <a:off x="443256" y="-286333"/>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Test Run (Code + Graph) </a:t>
            </a:r>
          </a:p>
        </p:txBody>
      </p:sp>
    </p:spTree>
    <p:extLst>
      <p:ext uri="{BB962C8B-B14F-4D97-AF65-F5344CB8AC3E}">
        <p14:creationId xmlns:p14="http://schemas.microsoft.com/office/powerpoint/2010/main" val="1315288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603EEC-7E3D-4F5F-78F6-416A7A1EE89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2507" y="776576"/>
            <a:ext cx="11926529" cy="5978013"/>
          </a:xfrm>
          <a:prstGeom prst="rect">
            <a:avLst/>
          </a:prstGeom>
        </p:spPr>
      </p:pic>
      <p:sp>
        <p:nvSpPr>
          <p:cNvPr id="5" name="TextBox 4">
            <a:extLst>
              <a:ext uri="{FF2B5EF4-FFF2-40B4-BE49-F238E27FC236}">
                <a16:creationId xmlns:a16="http://schemas.microsoft.com/office/drawing/2014/main" id="{AFC16023-F33F-0566-B5C2-ACA32ABEC837}"/>
              </a:ext>
            </a:extLst>
          </p:cNvPr>
          <p:cNvSpPr txBox="1"/>
          <p:nvPr/>
        </p:nvSpPr>
        <p:spPr>
          <a:xfrm>
            <a:off x="533197" y="-274889"/>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Euclidean Distance (Code + Graph) </a:t>
            </a:r>
          </a:p>
        </p:txBody>
      </p:sp>
    </p:spTree>
    <p:extLst>
      <p:ext uri="{BB962C8B-B14F-4D97-AF65-F5344CB8AC3E}">
        <p14:creationId xmlns:p14="http://schemas.microsoft.com/office/powerpoint/2010/main" val="221088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D63017-E143-88CF-5DDD-DD2D95D9699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58245" y="936171"/>
            <a:ext cx="5554697" cy="5711647"/>
          </a:xfrm>
          <a:prstGeom prst="rect">
            <a:avLst/>
          </a:prstGeom>
        </p:spPr>
      </p:pic>
      <p:pic>
        <p:nvPicPr>
          <p:cNvPr id="6" name="Picture 5">
            <a:extLst>
              <a:ext uri="{FF2B5EF4-FFF2-40B4-BE49-F238E27FC236}">
                <a16:creationId xmlns:a16="http://schemas.microsoft.com/office/drawing/2014/main" id="{F95E0418-BD0F-52AC-3155-A5C2CD3B0C4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529330" y="634810"/>
            <a:ext cx="5296502" cy="6043432"/>
          </a:xfrm>
          <a:prstGeom prst="rect">
            <a:avLst/>
          </a:prstGeom>
        </p:spPr>
      </p:pic>
      <p:sp>
        <p:nvSpPr>
          <p:cNvPr id="2" name="TextBox 1">
            <a:extLst>
              <a:ext uri="{FF2B5EF4-FFF2-40B4-BE49-F238E27FC236}">
                <a16:creationId xmlns:a16="http://schemas.microsoft.com/office/drawing/2014/main" id="{222180E8-19B2-F655-0408-B6788C5FC863}"/>
              </a:ext>
            </a:extLst>
          </p:cNvPr>
          <p:cNvSpPr txBox="1"/>
          <p:nvPr/>
        </p:nvSpPr>
        <p:spPr>
          <a:xfrm>
            <a:off x="458246" y="-346294"/>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Random Forest (Code + Graph) </a:t>
            </a:r>
          </a:p>
        </p:txBody>
      </p:sp>
      <p:cxnSp>
        <p:nvCxnSpPr>
          <p:cNvPr id="7" name="Straight Connector 6">
            <a:extLst>
              <a:ext uri="{FF2B5EF4-FFF2-40B4-BE49-F238E27FC236}">
                <a16:creationId xmlns:a16="http://schemas.microsoft.com/office/drawing/2014/main" id="{DB8B2382-B0A2-AD79-752D-717DFE67C46A}"/>
              </a:ext>
            </a:extLst>
          </p:cNvPr>
          <p:cNvCxnSpPr/>
          <p:nvPr/>
        </p:nvCxnSpPr>
        <p:spPr>
          <a:xfrm>
            <a:off x="6271135" y="764498"/>
            <a:ext cx="0" cy="5936105"/>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4A4AECC6-C68B-8FCE-4DE1-0C0A4A25AFFF}"/>
              </a:ext>
            </a:extLst>
          </p:cNvPr>
          <p:cNvCxnSpPr>
            <a:cxnSpLocks/>
          </p:cNvCxnSpPr>
          <p:nvPr/>
        </p:nvCxnSpPr>
        <p:spPr>
          <a:xfrm>
            <a:off x="3958682" y="1405053"/>
            <a:ext cx="0" cy="6021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225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5d672c3-4d4a-4b62-a893-0ce95f05dac4">
      <Terms xmlns="http://schemas.microsoft.com/office/infopath/2007/PartnerControls"/>
    </lcf76f155ced4ddcb4097134ff3c332f>
    <TaxCatchAll xmlns="97416ef9-5939-477c-b861-59f900cf5f9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6EC1B650D2D13498443F24B1E63996F" ma:contentTypeVersion="18" ma:contentTypeDescription="Create a new document." ma:contentTypeScope="" ma:versionID="59d011cb6714f69393626b81763c28d2">
  <xsd:schema xmlns:xsd="http://www.w3.org/2001/XMLSchema" xmlns:xs="http://www.w3.org/2001/XMLSchema" xmlns:p="http://schemas.microsoft.com/office/2006/metadata/properties" xmlns:ns2="05d672c3-4d4a-4b62-a893-0ce95f05dac4" xmlns:ns3="97416ef9-5939-477c-b861-59f900cf5f9f" targetNamespace="http://schemas.microsoft.com/office/2006/metadata/properties" ma:root="true" ma:fieldsID="65beeab51d18eea0c71f880d7d985fb1" ns2:_="" ns3:_="">
    <xsd:import namespace="05d672c3-4d4a-4b62-a893-0ce95f05dac4"/>
    <xsd:import namespace="97416ef9-5939-477c-b861-59f900cf5f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672c3-4d4a-4b62-a893-0ce95f05da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c2506c3-735d-4e70-aa79-204d06275b9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416ef9-5939-477c-b861-59f900cf5f9f"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1ae6aff7-1238-42a2-bf56-76ed45e80439}" ma:internalName="TaxCatchAll" ma:showField="CatchAllData" ma:web="97416ef9-5939-477c-b861-59f900cf5f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1784AC-96F1-4E72-83F7-6C1AA919709E}">
  <ds:schemaRefs>
    <ds:schemaRef ds:uri="http://schemas.microsoft.com/sharepoint/v3/contenttype/forms"/>
  </ds:schemaRefs>
</ds:datastoreItem>
</file>

<file path=customXml/itemProps2.xml><?xml version="1.0" encoding="utf-8"?>
<ds:datastoreItem xmlns:ds="http://schemas.openxmlformats.org/officeDocument/2006/customXml" ds:itemID="{AE6EF181-3D20-403E-8A2B-A3AA32E6D240}">
  <ds:schemaRefs>
    <ds:schemaRef ds:uri="http://purl.org/dc/terms/"/>
    <ds:schemaRef ds:uri="http://schemas.microsoft.com/office/2006/documentManagement/types"/>
    <ds:schemaRef ds:uri="http://www.w3.org/XML/1998/namespace"/>
    <ds:schemaRef ds:uri="97416ef9-5939-477c-b861-59f900cf5f9f"/>
    <ds:schemaRef ds:uri="http://purl.org/dc/elements/1.1/"/>
    <ds:schemaRef ds:uri="http://schemas.microsoft.com/office/infopath/2007/PartnerControls"/>
    <ds:schemaRef ds:uri="http://schemas.microsoft.com/office/2006/metadata/properties"/>
    <ds:schemaRef ds:uri="05d672c3-4d4a-4b62-a893-0ce95f05dac4"/>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C2F1EF05-F26E-484F-A9FA-B785455CC10E}">
  <ds:schemaRefs>
    <ds:schemaRef ds:uri="05d672c3-4d4a-4b62-a893-0ce95f05dac4"/>
    <ds:schemaRef ds:uri="97416ef9-5939-477c-b861-59f900cf5f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Custom Design</Template>
  <TotalTime>58</TotalTime>
  <Words>1557</Words>
  <Application>Microsoft Macintosh PowerPoint</Application>
  <PresentationFormat>Widescreen</PresentationFormat>
  <Paragraphs>248</Paragraphs>
  <Slides>39</Slides>
  <Notes>38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39</vt:i4>
      </vt:variant>
    </vt:vector>
  </HeadingPairs>
  <TitlesOfParts>
    <vt:vector size="49" baseType="lpstr">
      <vt:lpstr>Arial Unicode MS</vt:lpstr>
      <vt:lpstr>맑은 고딕</vt:lpstr>
      <vt:lpstr>Abadi</vt:lpstr>
      <vt:lpstr>Arial</vt:lpstr>
      <vt:lpstr>Calibri</vt:lpstr>
      <vt:lpstr>Roboto</vt:lpstr>
      <vt:lpstr>Söhne</vt:lpstr>
      <vt:lpstr>Custom Design</vt:lpstr>
      <vt:lpstr>1_Custom Design</vt:lpstr>
      <vt:lpstr>1_Custom Design</vt:lpstr>
      <vt:lpstr>Advanced Detection of Voltage Control Modes in Power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Supplementary Graphs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 Here</dc:title>
  <dc:creator>Sung Hoon Lee</dc:creator>
  <cp:lastModifiedBy>Boateng, Michael A</cp:lastModifiedBy>
  <cp:revision>2</cp:revision>
  <dcterms:created xsi:type="dcterms:W3CDTF">2021-11-16T15:09:55Z</dcterms:created>
  <dcterms:modified xsi:type="dcterms:W3CDTF">2024-09-17T20:41:51Z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0x01010096EC1B650D2D13498443F24B1E63996F</vt:lpwstr>
  </property>
  <property fmtid="{D5CDD505-2E9C-101B-9397-08002B2CF9AE}" pid="3" name="MediaServiceImageTags">
    <vt:lpwstr/>
  </property>
</Properties>
</file>